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50" r:id="rId4"/>
  </p:sldMasterIdLst>
  <p:notesMasterIdLst>
    <p:notesMasterId r:id="rId52"/>
  </p:notesMasterIdLst>
  <p:handoutMasterIdLst>
    <p:handoutMasterId r:id="rId53"/>
  </p:handoutMasterIdLst>
  <p:sldIdLst>
    <p:sldId id="328" r:id="rId5"/>
    <p:sldId id="283" r:id="rId6"/>
    <p:sldId id="619" r:id="rId7"/>
    <p:sldId id="1995" r:id="rId8"/>
    <p:sldId id="620" r:id="rId9"/>
    <p:sldId id="574" r:id="rId10"/>
    <p:sldId id="1977" r:id="rId11"/>
    <p:sldId id="287" r:id="rId12"/>
    <p:sldId id="598" r:id="rId13"/>
    <p:sldId id="597" r:id="rId14"/>
    <p:sldId id="1993" r:id="rId15"/>
    <p:sldId id="599" r:id="rId16"/>
    <p:sldId id="622" r:id="rId17"/>
    <p:sldId id="621" r:id="rId18"/>
    <p:sldId id="261" r:id="rId19"/>
    <p:sldId id="1978" r:id="rId20"/>
    <p:sldId id="1983" r:id="rId21"/>
    <p:sldId id="1968" r:id="rId22"/>
    <p:sldId id="613" r:id="rId23"/>
    <p:sldId id="1994" r:id="rId24"/>
    <p:sldId id="427" r:id="rId25"/>
    <p:sldId id="641" r:id="rId26"/>
    <p:sldId id="670" r:id="rId27"/>
    <p:sldId id="618" r:id="rId28"/>
    <p:sldId id="1988" r:id="rId29"/>
    <p:sldId id="1989" r:id="rId30"/>
    <p:sldId id="1990" r:id="rId31"/>
    <p:sldId id="1991" r:id="rId32"/>
    <p:sldId id="1992" r:id="rId33"/>
    <p:sldId id="671" r:id="rId34"/>
    <p:sldId id="1979" r:id="rId35"/>
    <p:sldId id="615" r:id="rId36"/>
    <p:sldId id="1975" r:id="rId37"/>
    <p:sldId id="1980" r:id="rId38"/>
    <p:sldId id="1976" r:id="rId39"/>
    <p:sldId id="1982" r:id="rId40"/>
    <p:sldId id="1981" r:id="rId41"/>
    <p:sldId id="708" r:id="rId42"/>
    <p:sldId id="695" r:id="rId43"/>
    <p:sldId id="296" r:id="rId44"/>
    <p:sldId id="709" r:id="rId45"/>
    <p:sldId id="284" r:id="rId46"/>
    <p:sldId id="1973" r:id="rId47"/>
    <p:sldId id="332" r:id="rId48"/>
    <p:sldId id="1966" r:id="rId49"/>
    <p:sldId id="1967" r:id="rId50"/>
    <p:sldId id="1984" r:id="rId51"/>
  </p:sldIdLst>
  <p:sldSz cx="9144000" cy="6858000" type="screen4x3"/>
  <p:notesSz cx="6985000" cy="92837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47480"/>
    <a:srgbClr val="C4C4CD"/>
    <a:srgbClr val="660066"/>
    <a:srgbClr val="2E2E38"/>
    <a:srgbClr val="262626"/>
    <a:srgbClr val="000000"/>
    <a:srgbClr val="FFE6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51F74-5628-483F-962E-75A0CF949738}" v="4" dt="2024-04-26T14:54:30.980"/>
    <p1510:client id="{D0D42F20-ED16-4280-BAB7-B8A829DFF5AA}" v="2" dt="2024-04-25T20:49:56.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73635" autoAdjust="0"/>
  </p:normalViewPr>
  <p:slideViewPr>
    <p:cSldViewPr snapToGrid="0" snapToObjects="1" showGuides="1">
      <p:cViewPr varScale="1">
        <p:scale>
          <a:sx n="46" d="100"/>
          <a:sy n="46" d="100"/>
        </p:scale>
        <p:origin x="1248" y="32"/>
      </p:cViewPr>
      <p:guideLst>
        <p:guide orient="horz" pos="175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796"/>
    </p:cViewPr>
  </p:sorterViewPr>
  <p:notesViewPr>
    <p:cSldViewPr snapToGrid="0" snapToObjects="1" showGuides="1">
      <p:cViewPr>
        <p:scale>
          <a:sx n="200" d="100"/>
          <a:sy n="200" d="100"/>
        </p:scale>
        <p:origin x="1332" y="-6786"/>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30" tIns="46465" rIns="92930" bIns="46465"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30" tIns="46465" rIns="92930" bIns="46465" rtlCol="0"/>
          <a:lstStyle>
            <a:lvl1pPr algn="r">
              <a:defRPr sz="1200"/>
            </a:lvl1pPr>
          </a:lstStyle>
          <a:p>
            <a:fld id="{75A85089-C692-4DEA-AC49-04CF34D4FE14}" type="datetimeFigureOut">
              <a:rPr lang="en-GB" smtClean="0">
                <a:latin typeface="Arial" pitchFamily="34" charset="0"/>
              </a:rPr>
              <a:pPr/>
              <a:t>26/04/2024</a:t>
            </a:fld>
            <a:endParaRPr lang="en-GB" dirty="0">
              <a:latin typeface="Arial" pitchFamily="34" charset="0"/>
            </a:endParaRPr>
          </a:p>
        </p:txBody>
      </p:sp>
      <p:sp>
        <p:nvSpPr>
          <p:cNvPr id="4" name="Footer Placeholder 3"/>
          <p:cNvSpPr>
            <a:spLocks noGrp="1"/>
          </p:cNvSpPr>
          <p:nvPr>
            <p:ph type="ftr" sz="quarter" idx="2"/>
          </p:nvPr>
        </p:nvSpPr>
        <p:spPr>
          <a:xfrm>
            <a:off x="1" y="8817905"/>
            <a:ext cx="3026833" cy="464185"/>
          </a:xfrm>
          <a:prstGeom prst="rect">
            <a:avLst/>
          </a:prstGeom>
        </p:spPr>
        <p:txBody>
          <a:bodyPr vert="horz" lIns="92930" tIns="46465" rIns="92930" bIns="46465" rtlCol="0" anchor="b"/>
          <a:lstStyle>
            <a:lvl1pPr algn="l">
              <a:defRPr sz="1200"/>
            </a:lvl1pPr>
          </a:lstStyle>
          <a:p>
            <a:r>
              <a:rPr lang="en-US" dirty="0">
                <a:latin typeface="Arial" pitchFamily="34" charset="0"/>
              </a:rPr>
              <a:t>2023 Future Tax Leaders program</a:t>
            </a:r>
            <a:endParaRPr lang="en-GB" dirty="0">
              <a:latin typeface="Arial" pitchFamily="34" charset="0"/>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30" tIns="46465" rIns="92930" bIns="46465"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30" tIns="46465" rIns="92930" bIns="46465"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56550" y="0"/>
            <a:ext cx="3026833" cy="464185"/>
          </a:xfrm>
          <a:prstGeom prst="rect">
            <a:avLst/>
          </a:prstGeom>
        </p:spPr>
        <p:txBody>
          <a:bodyPr vert="horz" lIns="92930" tIns="46465" rIns="92930" bIns="46465" rtlCol="0"/>
          <a:lstStyle>
            <a:lvl1pPr algn="r">
              <a:defRPr sz="1200">
                <a:latin typeface="Arial" pitchFamily="34" charset="0"/>
              </a:defRPr>
            </a:lvl1pPr>
          </a:lstStyle>
          <a:p>
            <a:fld id="{8045EBA9-A28D-4849-BFEA-AA04F6A21B63}" type="datetimeFigureOut">
              <a:rPr lang="en-GB" smtClean="0"/>
              <a:pPr/>
              <a:t>26/04/2024</a:t>
            </a:fld>
            <a:endParaRPr lang="en-GB"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30" tIns="46465" rIns="92930" bIns="46465" rtlCol="0" anchor="ctr"/>
          <a:lstStyle/>
          <a:p>
            <a:endParaRPr lang="en-GB"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30" tIns="46465" rIns="92930" bIns="464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8817905"/>
            <a:ext cx="3026833" cy="464185"/>
          </a:xfrm>
          <a:prstGeom prst="rect">
            <a:avLst/>
          </a:prstGeom>
        </p:spPr>
        <p:txBody>
          <a:bodyPr vert="horz" lIns="92930" tIns="46465" rIns="92930" bIns="46465" rtlCol="0" anchor="b"/>
          <a:lstStyle>
            <a:lvl1pPr algn="l">
              <a:defRPr sz="1200">
                <a:latin typeface="Arial" pitchFamily="34" charset="0"/>
              </a:defRPr>
            </a:lvl1pPr>
          </a:lstStyle>
          <a:p>
            <a:r>
              <a:rPr lang="en-US" dirty="0"/>
              <a:t>2023 Future Tax Leaders program</a:t>
            </a:r>
            <a:endParaRPr lang="en-GB" dirty="0"/>
          </a:p>
        </p:txBody>
      </p:sp>
      <p:sp>
        <p:nvSpPr>
          <p:cNvPr id="7" name="Slide Number Placeholder 6"/>
          <p:cNvSpPr>
            <a:spLocks noGrp="1"/>
          </p:cNvSpPr>
          <p:nvPr>
            <p:ph type="sldNum" sz="quarter" idx="5"/>
          </p:nvPr>
        </p:nvSpPr>
        <p:spPr>
          <a:xfrm>
            <a:off x="3956550" y="8817905"/>
            <a:ext cx="3026833" cy="464185"/>
          </a:xfrm>
          <a:prstGeom prst="rect">
            <a:avLst/>
          </a:prstGeom>
        </p:spPr>
        <p:txBody>
          <a:bodyPr vert="horz" lIns="92930" tIns="46465" rIns="92930" bIns="46465"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17/03/2016</a:t>
            </a:r>
          </a:p>
        </p:txBody>
      </p:sp>
      <p:sp>
        <p:nvSpPr>
          <p:cNvPr id="5" name="Slide Number Placeholder 4"/>
          <p:cNvSpPr>
            <a:spLocks noGrp="1"/>
          </p:cNvSpPr>
          <p:nvPr>
            <p:ph type="sldNum" sz="quarter" idx="11"/>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157154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Answer is D</a:t>
            </a:r>
            <a:endParaRPr lang="en-US" sz="1800" dirty="0">
              <a:effectLst/>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233353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Correct answer is D</a:t>
            </a:r>
            <a:endParaRPr lang="en-US" sz="1800" dirty="0">
              <a:effectLst/>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val="337538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322003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Correct answer is D</a:t>
            </a:r>
            <a:endParaRPr lang="en-US" sz="1800" dirty="0">
              <a:effectLst/>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37</a:t>
            </a:fld>
            <a:endParaRPr lang="en-GB" dirty="0"/>
          </a:p>
        </p:txBody>
      </p:sp>
    </p:spTree>
    <p:extLst>
      <p:ext uri="{BB962C8B-B14F-4D97-AF65-F5344CB8AC3E}">
        <p14:creationId xmlns:p14="http://schemas.microsoft.com/office/powerpoint/2010/main" val="82184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9104">
              <a:defRPr/>
            </a:pPr>
            <a:fld id="{5B43D19E-BFDB-4C92-8EDD-32EDDA8F41DF}" type="slidenum">
              <a:rPr lang="en-GB">
                <a:solidFill>
                  <a:prstClr val="black"/>
                </a:solidFill>
              </a:rPr>
              <a:pPr defTabSz="879104">
                <a:defRPr/>
              </a:pPr>
              <a:t>38</a:t>
            </a:fld>
            <a:endParaRPr lang="en-GB" dirty="0">
              <a:solidFill>
                <a:prstClr val="black"/>
              </a:solidFill>
            </a:endParaRPr>
          </a:p>
        </p:txBody>
      </p:sp>
    </p:spTree>
    <p:extLst>
      <p:ext uri="{BB962C8B-B14F-4D97-AF65-F5344CB8AC3E}">
        <p14:creationId xmlns:p14="http://schemas.microsoft.com/office/powerpoint/2010/main" val="291987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All may be correct/subjective</a:t>
            </a:r>
            <a:endParaRPr lang="en-US" sz="1800" dirty="0">
              <a:effectLst/>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42</a:t>
            </a:fld>
            <a:endParaRPr lang="en-GB" dirty="0"/>
          </a:p>
        </p:txBody>
      </p:sp>
    </p:spTree>
    <p:extLst>
      <p:ext uri="{BB962C8B-B14F-4D97-AF65-F5344CB8AC3E}">
        <p14:creationId xmlns:p14="http://schemas.microsoft.com/office/powerpoint/2010/main" val="109162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39269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content author:</a:t>
            </a:r>
          </a:p>
          <a:p>
            <a:r>
              <a:rPr lang="en-US" i="1" dirty="0"/>
              <a:t>The agenda should be laid out so that topics covered during the course directly relate back to stated objectives.</a:t>
            </a:r>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91380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4649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4649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Correct answer is e</a:t>
            </a:r>
            <a:endParaRPr lang="en-US" sz="1800" dirty="0">
              <a:effectLst/>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22159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317979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221859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a:extLst>
              <a:ext uri="{FF2B5EF4-FFF2-40B4-BE49-F238E27FC236}">
                <a16:creationId xmlns:a16="http://schemas.microsoft.com/office/drawing/2014/main" id="{116D40DC-C551-7039-3AC2-CF4074A32233}"/>
              </a:ext>
            </a:extLst>
          </p:cNvPr>
          <p:cNvSpPr>
            <a:spLocks noGrp="1" noRot="1" noChangeAspect="1" noChangeArrowheads="1" noTextEdit="1"/>
          </p:cNvSpPr>
          <p:nvPr>
            <p:ph type="sldImg"/>
          </p:nvPr>
        </p:nvSpPr>
        <p:spPr>
          <a:ln/>
        </p:spPr>
      </p:sp>
      <p:sp>
        <p:nvSpPr>
          <p:cNvPr id="985091" name="Rectangle 3">
            <a:extLst>
              <a:ext uri="{FF2B5EF4-FFF2-40B4-BE49-F238E27FC236}">
                <a16:creationId xmlns:a16="http://schemas.microsoft.com/office/drawing/2014/main" id="{4E640C31-7264-7C9B-E959-0B333E6DBE0C}"/>
              </a:ext>
            </a:extLst>
          </p:cNvPr>
          <p:cNvSpPr>
            <a:spLocks noGrp="1" noChangeArrowheads="1"/>
          </p:cNvSpPr>
          <p:nvPr>
            <p:ph type="body" idx="1"/>
          </p:nvPr>
        </p:nvSpPr>
        <p:spPr>
          <a:xfrm>
            <a:off x="612244" y="4326800"/>
            <a:ext cx="5629773" cy="4166899"/>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7.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1EB1CE-1140-46E7-91D1-D3ECCD4563A5}"/>
              </a:ext>
            </a:extLst>
          </p:cNvPr>
          <p:cNvGraphicFramePr>
            <a:graphicFrameLocks noChangeAspect="1"/>
          </p:cNvGraphicFramePr>
          <p:nvPr userDrawn="1">
            <p:custDataLst>
              <p:tags r:id="rId1"/>
            </p:custDataLst>
            <p:extLst>
              <p:ext uri="{D42A27DB-BD31-4B8C-83A1-F6EECF244321}">
                <p14:modId xmlns:p14="http://schemas.microsoft.com/office/powerpoint/2010/main" val="3690910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A1EB1CE-1140-46E7-91D1-D3ECCD4563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D26BD937-09DB-4914-90A9-B5391499107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C6517EB1-9B75-4ADA-9DD9-B3F5202A2149}"/>
              </a:ext>
            </a:extLst>
          </p:cNvPr>
          <p:cNvSpPr/>
          <p:nvPr userDrawn="1">
            <p:custDataLst>
              <p:tags r:id="rId2"/>
            </p:custDataLst>
          </p:nvPr>
        </p:nvSpPr>
        <p:spPr>
          <a:xfrm>
            <a:off x="0" y="3992359"/>
            <a:ext cx="9144000"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1784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4394726" y="1476597"/>
            <a:ext cx="4064949" cy="860400"/>
          </a:xfrm>
        </p:spPr>
        <p:txBody>
          <a:bodyPr vert="horz"/>
          <a:lstStyle>
            <a:lvl1pPr>
              <a:defRPr sz="3000" b="0">
                <a:solidFill>
                  <a:schemeClr val="tx1"/>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43947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chemeClr val="tx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grpSp>
        <p:nvGrpSpPr>
          <p:cNvPr id="11" name="Group 4">
            <a:extLst>
              <a:ext uri="{FF2B5EF4-FFF2-40B4-BE49-F238E27FC236}">
                <a16:creationId xmlns:a16="http://schemas.microsoft.com/office/drawing/2014/main" id="{9028A34C-C83A-4B49-97F1-0B4317EB279C}"/>
              </a:ext>
            </a:extLst>
          </p:cNvPr>
          <p:cNvGrpSpPr>
            <a:grpSpLocks noChangeAspect="1"/>
          </p:cNvGrpSpPr>
          <p:nvPr userDrawn="1"/>
        </p:nvGrpSpPr>
        <p:grpSpPr bwMode="auto">
          <a:xfrm>
            <a:off x="7710488" y="5340350"/>
            <a:ext cx="987425" cy="1157288"/>
            <a:chOff x="4857" y="3364"/>
            <a:chExt cx="622" cy="729"/>
          </a:xfrm>
        </p:grpSpPr>
        <p:sp>
          <p:nvSpPr>
            <p:cNvPr id="12" name="AutoShape 3">
              <a:extLst>
                <a:ext uri="{FF2B5EF4-FFF2-40B4-BE49-F238E27FC236}">
                  <a16:creationId xmlns:a16="http://schemas.microsoft.com/office/drawing/2014/main" id="{5B105918-9C6D-4EC1-9467-952B7D69497A}"/>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5">
              <a:extLst>
                <a:ext uri="{FF2B5EF4-FFF2-40B4-BE49-F238E27FC236}">
                  <a16:creationId xmlns:a16="http://schemas.microsoft.com/office/drawing/2014/main" id="{CD3EC252-BD9D-4DED-9D68-1B3A10E1ECD2}"/>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6">
              <a:extLst>
                <a:ext uri="{FF2B5EF4-FFF2-40B4-BE49-F238E27FC236}">
                  <a16:creationId xmlns:a16="http://schemas.microsoft.com/office/drawing/2014/main" id="{EAC697A4-C647-48B0-A5F7-E7F4D0A4A799}"/>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77797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45D32E8D-5463-43F0-A749-1CF8B375E3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407263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3488132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person, person&#10;&#10;Description automatically generated">
            <a:extLst>
              <a:ext uri="{FF2B5EF4-FFF2-40B4-BE49-F238E27FC236}">
                <a16:creationId xmlns:a16="http://schemas.microsoft.com/office/drawing/2014/main" id="{8A8831E6-0CD2-4A2C-9BC5-8F207E47F2C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4259663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Standard slide_no bullets">
    <p:spTree>
      <p:nvGrpSpPr>
        <p:cNvPr id="1" name=""/>
        <p:cNvGrpSpPr/>
        <p:nvPr/>
      </p:nvGrpSpPr>
      <p:grpSpPr>
        <a:xfrm>
          <a:off x="0" y="0"/>
          <a:ext cx="0" cy="0"/>
          <a:chOff x="0" y="0"/>
          <a:chExt cx="0" cy="0"/>
        </a:xfrm>
      </p:grpSpPr>
      <p:pic>
        <p:nvPicPr>
          <p:cNvPr id="12" name="Picture 11" descr="Two people looking at a computer&#10;&#10;Description automatically generated with low confidence">
            <a:extLst>
              <a:ext uri="{FF2B5EF4-FFF2-40B4-BE49-F238E27FC236}">
                <a16:creationId xmlns:a16="http://schemas.microsoft.com/office/drawing/2014/main" id="{78DF62C6-AB78-492B-BD0F-62CAF1D800B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76" y="-5012"/>
            <a:ext cx="9140782" cy="6863011"/>
          </a:xfrm>
          <a:prstGeom prst="rect">
            <a:avLst/>
          </a:prstGeom>
        </p:spPr>
      </p:pic>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3488132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12802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1116984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picture containing text, indoor, computer, keyboard&#10;&#10;Description automatically generated">
            <a:extLst>
              <a:ext uri="{FF2B5EF4-FFF2-40B4-BE49-F238E27FC236}">
                <a16:creationId xmlns:a16="http://schemas.microsoft.com/office/drawing/2014/main" id="{68828DFB-AF15-45E5-9CB7-3465F4E64F8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75373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2504741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13" descr="A group of people sitting around a table&#10;&#10;Description automatically generated with medium confidence">
            <a:extLst>
              <a:ext uri="{FF2B5EF4-FFF2-40B4-BE49-F238E27FC236}">
                <a16:creationId xmlns:a16="http://schemas.microsoft.com/office/drawing/2014/main" id="{D17B6D84-18F1-41B9-B45D-CD861C5CC00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77047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172355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9407DEC8-719E-4F4A-8A21-1B7150C9B4C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75976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57286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C0A79-CA31-47BB-8871-E2531E69A0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D730DF18-6EF7-4C3F-A39E-BF6AF54C5D92}"/>
              </a:ext>
            </a:extLst>
          </p:cNvPr>
          <p:cNvSpPr/>
          <p:nvPr userDrawn="1"/>
        </p:nvSpPr>
        <p:spPr>
          <a:xfrm>
            <a:off x="0" y="0"/>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49"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0" name="Footer Placeholder 6">
            <a:extLst>
              <a:ext uri="{FF2B5EF4-FFF2-40B4-BE49-F238E27FC236}">
                <a16:creationId xmlns:a16="http://schemas.microsoft.com/office/drawing/2014/main" id="{D9408409-9B7F-4885-919E-46E98BD5C201}"/>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11" name="Slide Number Placeholder 7">
            <a:extLst>
              <a:ext uri="{FF2B5EF4-FFF2-40B4-BE49-F238E27FC236}">
                <a16:creationId xmlns:a16="http://schemas.microsoft.com/office/drawing/2014/main" id="{EFC0427F-515C-438C-82AE-C890E5D0A014}"/>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12" name="Group 4">
            <a:extLst>
              <a:ext uri="{FF2B5EF4-FFF2-40B4-BE49-F238E27FC236}">
                <a16:creationId xmlns:a16="http://schemas.microsoft.com/office/drawing/2014/main" id="{26375213-280A-4D43-ACF2-3D892037A89F}"/>
              </a:ext>
            </a:extLst>
          </p:cNvPr>
          <p:cNvGrpSpPr>
            <a:grpSpLocks noChangeAspect="1"/>
          </p:cNvGrpSpPr>
          <p:nvPr userDrawn="1"/>
        </p:nvGrpSpPr>
        <p:grpSpPr bwMode="auto">
          <a:xfrm>
            <a:off x="8389239" y="6327648"/>
            <a:ext cx="303213" cy="311150"/>
            <a:chOff x="7110" y="4004"/>
            <a:chExt cx="191" cy="196"/>
          </a:xfrm>
        </p:grpSpPr>
        <p:sp>
          <p:nvSpPr>
            <p:cNvPr id="13" name="Freeform 5">
              <a:extLst>
                <a:ext uri="{FF2B5EF4-FFF2-40B4-BE49-F238E27FC236}">
                  <a16:creationId xmlns:a16="http://schemas.microsoft.com/office/drawing/2014/main" id="{C92B5070-78BA-4746-B6A6-F342956761D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4" name="Freeform 6">
              <a:extLst>
                <a:ext uri="{FF2B5EF4-FFF2-40B4-BE49-F238E27FC236}">
                  <a16:creationId xmlns:a16="http://schemas.microsoft.com/office/drawing/2014/main" id="{A989B2C8-A505-494E-8158-D977ED445AD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5" name="Freeform 7">
              <a:extLst>
                <a:ext uri="{FF2B5EF4-FFF2-40B4-BE49-F238E27FC236}">
                  <a16:creationId xmlns:a16="http://schemas.microsoft.com/office/drawing/2014/main" id="{6A71E073-1EAF-4B0F-B4DC-AA9E4C09EBC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4042266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AE0A66C-47C7-4A64-9C3F-0183AE130A6D}"/>
              </a:ext>
            </a:extLst>
          </p:cNvPr>
          <p:cNvGraphicFramePr>
            <a:graphicFrameLocks noChangeAspect="1"/>
          </p:cNvGraphicFramePr>
          <p:nvPr userDrawn="1">
            <p:custDataLst>
              <p:tags r:id="rId1"/>
            </p:custDataLst>
            <p:extLst>
              <p:ext uri="{D42A27DB-BD31-4B8C-83A1-F6EECF244321}">
                <p14:modId xmlns:p14="http://schemas.microsoft.com/office/powerpoint/2010/main" val="268143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3AE0A66C-47C7-4A64-9C3F-0183AE130A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C6E25CB-42D9-4BC5-8E98-F41EB6F5FF3E}"/>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457201" y="294200"/>
            <a:ext cx="82296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Tree>
    <p:extLst>
      <p:ext uri="{BB962C8B-B14F-4D97-AF65-F5344CB8AC3E}">
        <p14:creationId xmlns:p14="http://schemas.microsoft.com/office/powerpoint/2010/main" val="214987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47A0-53DD-542E-C1E8-58E0BC534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4F09F-5378-EBE8-1DA6-7238B8EA1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15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C441B21A-C9ED-4CB0-B3B7-885D6FAD844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1333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Title 4">
            <a:extLst>
              <a:ext uri="{FF2B5EF4-FFF2-40B4-BE49-F238E27FC236}">
                <a16:creationId xmlns:a16="http://schemas.microsoft.com/office/drawing/2014/main" id="{2ADB5227-16B2-4E54-8A2A-47A4A880515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21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4A0BAF-8DE1-4BB6-9C33-3FB5E8086C76}"/>
              </a:ext>
            </a:extLst>
          </p:cNvPr>
          <p:cNvGraphicFramePr>
            <a:graphicFrameLocks noChangeAspect="1"/>
          </p:cNvGraphicFramePr>
          <p:nvPr userDrawn="1">
            <p:custDataLst>
              <p:tags r:id="rId1"/>
            </p:custDataLst>
            <p:extLst>
              <p:ext uri="{D42A27DB-BD31-4B8C-83A1-F6EECF244321}">
                <p14:modId xmlns:p14="http://schemas.microsoft.com/office/powerpoint/2010/main" val="3027117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354A0BAF-8DE1-4BB6-9C33-3FB5E8086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A person sitting on a bench looking at a paper&#10;&#10;Description automatically generated">
            <a:extLst>
              <a:ext uri="{FF2B5EF4-FFF2-40B4-BE49-F238E27FC236}">
                <a16:creationId xmlns:a16="http://schemas.microsoft.com/office/drawing/2014/main" id="{15836CEF-007C-005B-45E7-ACAB81339F3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7203" r="40160"/>
          <a:stretch/>
        </p:blipFill>
        <p:spPr>
          <a:xfrm>
            <a:off x="5781672" y="3176"/>
            <a:ext cx="3362326" cy="6868161"/>
          </a:xfrm>
          <a:prstGeom prst="rect">
            <a:avLst/>
          </a:prstGeom>
        </p:spPr>
      </p:pic>
      <p:sp>
        <p:nvSpPr>
          <p:cNvPr id="2" name="Title 1"/>
          <p:cNvSpPr>
            <a:spLocks noGrp="1"/>
          </p:cNvSpPr>
          <p:nvPr>
            <p:ph type="title"/>
          </p:nvPr>
        </p:nvSpPr>
        <p:spPr>
          <a:xfrm>
            <a:off x="457202" y="294200"/>
            <a:ext cx="5210174"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521017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457201" y="1137920"/>
            <a:ext cx="5210174"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5D878482-21C4-46CB-B58B-D0F0B7963C3C}"/>
              </a:ext>
            </a:extLst>
          </p:cNvPr>
          <p:cNvSpPr/>
          <p:nvPr userDrawn="1">
            <p:custDataLst>
              <p:tags r:id="rId2"/>
            </p:custDataLst>
          </p:nvPr>
        </p:nvSpPr>
        <p:spPr>
          <a:xfrm>
            <a:off x="5781674" y="4610100"/>
            <a:ext cx="3362326" cy="2247900"/>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4" name="Group 4">
            <a:extLst>
              <a:ext uri="{FF2B5EF4-FFF2-40B4-BE49-F238E27FC236}">
                <a16:creationId xmlns:a16="http://schemas.microsoft.com/office/drawing/2014/main" id="{3B4A391D-3957-4338-9EDA-93B38945E805}"/>
              </a:ext>
            </a:extLst>
          </p:cNvPr>
          <p:cNvGrpSpPr>
            <a:grpSpLocks noChangeAspect="1"/>
          </p:cNvGrpSpPr>
          <p:nvPr userDrawn="1"/>
        </p:nvGrpSpPr>
        <p:grpSpPr bwMode="auto">
          <a:xfrm>
            <a:off x="8389239" y="6327648"/>
            <a:ext cx="303213" cy="311150"/>
            <a:chOff x="7110" y="4004"/>
            <a:chExt cx="191" cy="196"/>
          </a:xfrm>
        </p:grpSpPr>
        <p:sp>
          <p:nvSpPr>
            <p:cNvPr id="15" name="Freeform 5">
              <a:extLst>
                <a:ext uri="{FF2B5EF4-FFF2-40B4-BE49-F238E27FC236}">
                  <a16:creationId xmlns:a16="http://schemas.microsoft.com/office/drawing/2014/main" id="{31C9DB23-8295-41EB-A761-39610D92D7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6" name="Freeform 6">
              <a:extLst>
                <a:ext uri="{FF2B5EF4-FFF2-40B4-BE49-F238E27FC236}">
                  <a16:creationId xmlns:a16="http://schemas.microsoft.com/office/drawing/2014/main" id="{14F7C7EF-1B59-4BE3-881A-898E730818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7">
              <a:extLst>
                <a:ext uri="{FF2B5EF4-FFF2-40B4-BE49-F238E27FC236}">
                  <a16:creationId xmlns:a16="http://schemas.microsoft.com/office/drawing/2014/main" id="{EBD02447-F4F5-4173-AB30-A44DCEDBBE4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39727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4A0BAF-8DE1-4BB6-9C33-3FB5E8086C76}"/>
              </a:ext>
            </a:extLst>
          </p:cNvPr>
          <p:cNvGraphicFramePr>
            <a:graphicFrameLocks noChangeAspect="1"/>
          </p:cNvGraphicFramePr>
          <p:nvPr userDrawn="1">
            <p:custDataLst>
              <p:tags r:id="rId1"/>
            </p:custDataLst>
            <p:extLst>
              <p:ext uri="{D42A27DB-BD31-4B8C-83A1-F6EECF244321}">
                <p14:modId xmlns:p14="http://schemas.microsoft.com/office/powerpoint/2010/main" val="1409087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354A0BAF-8DE1-4BB6-9C33-3FB5E8086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Picture 17" descr="A picture containing text, person, window, indoor&#10;&#10;Description automatically generated">
            <a:extLst>
              <a:ext uri="{FF2B5EF4-FFF2-40B4-BE49-F238E27FC236}">
                <a16:creationId xmlns:a16="http://schemas.microsoft.com/office/drawing/2014/main" id="{B6465EAD-5667-4738-870F-6AB0AFD48676}"/>
              </a:ext>
            </a:extLst>
          </p:cNvPr>
          <p:cNvPicPr>
            <a:picLocks/>
          </p:cNvPicPr>
          <p:nvPr userDrawn="1"/>
        </p:nvPicPr>
        <p:blipFill rotWithShape="1">
          <a:blip r:embed="rId6" cstate="screen">
            <a:extLst>
              <a:ext uri="{28A0092B-C50C-407E-A947-70E740481C1C}">
                <a14:useLocalDpi xmlns:a14="http://schemas.microsoft.com/office/drawing/2010/main"/>
              </a:ext>
            </a:extLst>
          </a:blip>
          <a:srcRect/>
          <a:stretch/>
        </p:blipFill>
        <p:spPr>
          <a:xfrm>
            <a:off x="5781674" y="0"/>
            <a:ext cx="3362325" cy="6858000"/>
          </a:xfrm>
          <a:prstGeom prst="rect">
            <a:avLst/>
          </a:prstGeom>
        </p:spPr>
      </p:pic>
      <p:sp>
        <p:nvSpPr>
          <p:cNvPr id="2" name="Title 1"/>
          <p:cNvSpPr>
            <a:spLocks noGrp="1"/>
          </p:cNvSpPr>
          <p:nvPr>
            <p:ph type="title"/>
          </p:nvPr>
        </p:nvSpPr>
        <p:spPr>
          <a:xfrm>
            <a:off x="457202" y="294200"/>
            <a:ext cx="5210174"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521017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457201" y="1137920"/>
            <a:ext cx="5210174"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5D878482-21C4-46CB-B58B-D0F0B7963C3C}"/>
              </a:ext>
            </a:extLst>
          </p:cNvPr>
          <p:cNvSpPr/>
          <p:nvPr userDrawn="1">
            <p:custDataLst>
              <p:tags r:id="rId2"/>
            </p:custDataLst>
          </p:nvPr>
        </p:nvSpPr>
        <p:spPr>
          <a:xfrm>
            <a:off x="5781674" y="4610100"/>
            <a:ext cx="3362326" cy="2247900"/>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4" name="Group 4">
            <a:extLst>
              <a:ext uri="{FF2B5EF4-FFF2-40B4-BE49-F238E27FC236}">
                <a16:creationId xmlns:a16="http://schemas.microsoft.com/office/drawing/2014/main" id="{3B4A391D-3957-4338-9EDA-93B38945E805}"/>
              </a:ext>
            </a:extLst>
          </p:cNvPr>
          <p:cNvGrpSpPr>
            <a:grpSpLocks noChangeAspect="1"/>
          </p:cNvGrpSpPr>
          <p:nvPr userDrawn="1"/>
        </p:nvGrpSpPr>
        <p:grpSpPr bwMode="auto">
          <a:xfrm>
            <a:off x="8389239" y="6327648"/>
            <a:ext cx="303213" cy="311150"/>
            <a:chOff x="7110" y="4004"/>
            <a:chExt cx="191" cy="196"/>
          </a:xfrm>
        </p:grpSpPr>
        <p:sp>
          <p:nvSpPr>
            <p:cNvPr id="15" name="Freeform 5">
              <a:extLst>
                <a:ext uri="{FF2B5EF4-FFF2-40B4-BE49-F238E27FC236}">
                  <a16:creationId xmlns:a16="http://schemas.microsoft.com/office/drawing/2014/main" id="{31C9DB23-8295-41EB-A761-39610D92D7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6" name="Freeform 6">
              <a:extLst>
                <a:ext uri="{FF2B5EF4-FFF2-40B4-BE49-F238E27FC236}">
                  <a16:creationId xmlns:a16="http://schemas.microsoft.com/office/drawing/2014/main" id="{14F7C7EF-1B59-4BE3-881A-898E730818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7">
              <a:extLst>
                <a:ext uri="{FF2B5EF4-FFF2-40B4-BE49-F238E27FC236}">
                  <a16:creationId xmlns:a16="http://schemas.microsoft.com/office/drawing/2014/main" id="{EBD02447-F4F5-4173-AB30-A44DCEDBBE4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41564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4A0BAF-8DE1-4BB6-9C33-3FB5E8086C76}"/>
              </a:ext>
            </a:extLst>
          </p:cNvPr>
          <p:cNvGraphicFramePr>
            <a:graphicFrameLocks noChangeAspect="1"/>
          </p:cNvGraphicFramePr>
          <p:nvPr userDrawn="1">
            <p:custDataLst>
              <p:tags r:id="rId1"/>
            </p:custDataLst>
            <p:extLst>
              <p:ext uri="{D42A27DB-BD31-4B8C-83A1-F6EECF244321}">
                <p14:modId xmlns:p14="http://schemas.microsoft.com/office/powerpoint/2010/main" val="2775456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354A0BAF-8DE1-4BB6-9C33-3FB5E8086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2" y="294200"/>
            <a:ext cx="5210174"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521017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457201" y="1137920"/>
            <a:ext cx="5210174"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descr="A person holding a tablet&#10;&#10;Description automatically generated with medium confidence">
            <a:extLst>
              <a:ext uri="{FF2B5EF4-FFF2-40B4-BE49-F238E27FC236}">
                <a16:creationId xmlns:a16="http://schemas.microsoft.com/office/drawing/2014/main" id="{F0D92C4D-548F-46AD-8107-A366E651D30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781674" y="0"/>
            <a:ext cx="3362325" cy="6858000"/>
          </a:xfrm>
          <a:prstGeom prst="rect">
            <a:avLst/>
          </a:prstGeom>
        </p:spPr>
      </p:pic>
      <p:sp>
        <p:nvSpPr>
          <p:cNvPr id="13" name="Rectangle 12">
            <a:extLst>
              <a:ext uri="{FF2B5EF4-FFF2-40B4-BE49-F238E27FC236}">
                <a16:creationId xmlns:a16="http://schemas.microsoft.com/office/drawing/2014/main" id="{5D878482-21C4-46CB-B58B-D0F0B7963C3C}"/>
              </a:ext>
            </a:extLst>
          </p:cNvPr>
          <p:cNvSpPr/>
          <p:nvPr userDrawn="1">
            <p:custDataLst>
              <p:tags r:id="rId2"/>
            </p:custDataLst>
          </p:nvPr>
        </p:nvSpPr>
        <p:spPr>
          <a:xfrm>
            <a:off x="5781674" y="4610100"/>
            <a:ext cx="3362326" cy="2247900"/>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4" name="Group 4">
            <a:extLst>
              <a:ext uri="{FF2B5EF4-FFF2-40B4-BE49-F238E27FC236}">
                <a16:creationId xmlns:a16="http://schemas.microsoft.com/office/drawing/2014/main" id="{3B4A391D-3957-4338-9EDA-93B38945E805}"/>
              </a:ext>
            </a:extLst>
          </p:cNvPr>
          <p:cNvGrpSpPr>
            <a:grpSpLocks noChangeAspect="1"/>
          </p:cNvGrpSpPr>
          <p:nvPr userDrawn="1"/>
        </p:nvGrpSpPr>
        <p:grpSpPr bwMode="auto">
          <a:xfrm>
            <a:off x="8389239" y="6327648"/>
            <a:ext cx="303213" cy="311150"/>
            <a:chOff x="7110" y="4004"/>
            <a:chExt cx="191" cy="196"/>
          </a:xfrm>
        </p:grpSpPr>
        <p:sp>
          <p:nvSpPr>
            <p:cNvPr id="15" name="Freeform 5">
              <a:extLst>
                <a:ext uri="{FF2B5EF4-FFF2-40B4-BE49-F238E27FC236}">
                  <a16:creationId xmlns:a16="http://schemas.microsoft.com/office/drawing/2014/main" id="{31C9DB23-8295-41EB-A761-39610D92D7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6" name="Freeform 6">
              <a:extLst>
                <a:ext uri="{FF2B5EF4-FFF2-40B4-BE49-F238E27FC236}">
                  <a16:creationId xmlns:a16="http://schemas.microsoft.com/office/drawing/2014/main" id="{14F7C7EF-1B59-4BE3-881A-898E730818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7">
              <a:extLst>
                <a:ext uri="{FF2B5EF4-FFF2-40B4-BE49-F238E27FC236}">
                  <a16:creationId xmlns:a16="http://schemas.microsoft.com/office/drawing/2014/main" id="{EBD02447-F4F5-4173-AB30-A44DCEDBBE4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97053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4A0BAF-8DE1-4BB6-9C33-3FB5E8086C76}"/>
              </a:ext>
            </a:extLst>
          </p:cNvPr>
          <p:cNvGraphicFramePr>
            <a:graphicFrameLocks noChangeAspect="1"/>
          </p:cNvGraphicFramePr>
          <p:nvPr userDrawn="1">
            <p:custDataLst>
              <p:tags r:id="rId1"/>
            </p:custDataLst>
            <p:extLst>
              <p:ext uri="{D42A27DB-BD31-4B8C-83A1-F6EECF244321}">
                <p14:modId xmlns:p14="http://schemas.microsoft.com/office/powerpoint/2010/main" val="1169947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354A0BAF-8DE1-4BB6-9C33-3FB5E8086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2" y="294200"/>
            <a:ext cx="5210174"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521017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hasCustomPrompt="1"/>
          </p:nvPr>
        </p:nvSpPr>
        <p:spPr>
          <a:xfrm>
            <a:off x="457201" y="1137920"/>
            <a:ext cx="5210174" cy="4947920"/>
          </a:xfrm>
          <a:prstGeom prst="rect">
            <a:avLst/>
          </a:prstGeom>
        </p:spPr>
        <p:txBody>
          <a:bodyPr vert="horz" lIns="0" tIns="0" rIns="0" bIns="0" rtlCol="0" anchor="t" anchorCtr="0">
            <a:noAutofit/>
          </a:bodyPr>
          <a:lstStyle>
            <a:lvl1pPr marL="267319" indent="-267319">
              <a:buClr>
                <a:srgbClr val="FFE600"/>
              </a:buClr>
              <a:buSzPct val="100000"/>
              <a:buFont typeface="EYInterstate" panose="02000503020000020004" pitchFamily="2" charset="0"/>
              <a:buChar char="•"/>
              <a:defRPr sz="2000"/>
            </a:lvl1pPr>
            <a:lvl2pPr marL="534639" indent="-267319">
              <a:buClr>
                <a:srgbClr val="FFE600"/>
              </a:buClr>
              <a:buSzPct val="100000"/>
              <a:buFont typeface="EYInterstate" panose="02000503020000020004" pitchFamily="2" charset="0"/>
              <a:buChar char="•"/>
              <a:defRPr sz="1800"/>
            </a:lvl2pPr>
            <a:lvl3pPr marL="801958" indent="-267319">
              <a:buClr>
                <a:srgbClr val="FFE600"/>
              </a:buClr>
              <a:buSzPct val="100000"/>
              <a:buFont typeface="EYInterstate" panose="02000503020000020004" pitchFamily="2" charset="0"/>
              <a:buChar char="•"/>
              <a:defRPr sz="1600"/>
            </a:lvl3pPr>
            <a:lvl4pPr marL="1069277" indent="-267319">
              <a:buClr>
                <a:srgbClr val="FFE600"/>
              </a:buClr>
              <a:buSzPct val="100000"/>
              <a:buFont typeface="EYInterstate" panose="02000503020000020004" pitchFamily="2" charset="0"/>
              <a:buChar char="•"/>
              <a:defRPr sz="1400"/>
            </a:lvl4pPr>
            <a:lvl5pPr marL="1336597" indent="-267319">
              <a:buClr>
                <a:srgbClr val="FFE600"/>
              </a:buClr>
              <a:buSzPct val="100000"/>
              <a:buFont typeface="EYInterstate" panose="02000503020000020004" pitchFamily="2"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5D878482-21C4-46CB-B58B-D0F0B7963C3C}"/>
              </a:ext>
            </a:extLst>
          </p:cNvPr>
          <p:cNvSpPr/>
          <p:nvPr userDrawn="1">
            <p:custDataLst>
              <p:tags r:id="rId2"/>
            </p:custDataLst>
          </p:nvPr>
        </p:nvSpPr>
        <p:spPr>
          <a:xfrm>
            <a:off x="5781674" y="4610100"/>
            <a:ext cx="3362326" cy="2247900"/>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pic>
        <p:nvPicPr>
          <p:cNvPr id="5" name="Picture 4">
            <a:extLst>
              <a:ext uri="{FF2B5EF4-FFF2-40B4-BE49-F238E27FC236}">
                <a16:creationId xmlns:a16="http://schemas.microsoft.com/office/drawing/2014/main" id="{53208B30-7589-7605-CF7A-13BC4E7560A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5925"/>
          <a:stretch/>
        </p:blipFill>
        <p:spPr>
          <a:xfrm>
            <a:off x="5781674" y="3176"/>
            <a:ext cx="3362325" cy="6858000"/>
          </a:xfrm>
          <a:prstGeom prst="rect">
            <a:avLst/>
          </a:prstGeom>
        </p:spPr>
      </p:pic>
      <p:grpSp>
        <p:nvGrpSpPr>
          <p:cNvPr id="14" name="Group 4">
            <a:extLst>
              <a:ext uri="{FF2B5EF4-FFF2-40B4-BE49-F238E27FC236}">
                <a16:creationId xmlns:a16="http://schemas.microsoft.com/office/drawing/2014/main" id="{3B4A391D-3957-4338-9EDA-93B38945E805}"/>
              </a:ext>
            </a:extLst>
          </p:cNvPr>
          <p:cNvGrpSpPr>
            <a:grpSpLocks noChangeAspect="1"/>
          </p:cNvGrpSpPr>
          <p:nvPr userDrawn="1"/>
        </p:nvGrpSpPr>
        <p:grpSpPr bwMode="auto">
          <a:xfrm>
            <a:off x="8389239" y="6327648"/>
            <a:ext cx="303213" cy="311150"/>
            <a:chOff x="7110" y="4004"/>
            <a:chExt cx="191" cy="196"/>
          </a:xfrm>
        </p:grpSpPr>
        <p:sp>
          <p:nvSpPr>
            <p:cNvPr id="15" name="Freeform 5">
              <a:extLst>
                <a:ext uri="{FF2B5EF4-FFF2-40B4-BE49-F238E27FC236}">
                  <a16:creationId xmlns:a16="http://schemas.microsoft.com/office/drawing/2014/main" id="{31C9DB23-8295-41EB-A761-39610D92D744}"/>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6" name="Freeform 6">
              <a:extLst>
                <a:ext uri="{FF2B5EF4-FFF2-40B4-BE49-F238E27FC236}">
                  <a16:creationId xmlns:a16="http://schemas.microsoft.com/office/drawing/2014/main" id="{14F7C7EF-1B59-4BE3-881A-898E730818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 name="Freeform 7">
              <a:extLst>
                <a:ext uri="{FF2B5EF4-FFF2-40B4-BE49-F238E27FC236}">
                  <a16:creationId xmlns:a16="http://schemas.microsoft.com/office/drawing/2014/main" id="{EBD02447-F4F5-4173-AB30-A44DCEDBBE4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269026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2953943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EBCD7D10-9C0D-4AF5-8E87-5AD4BBB69B9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3" y="0"/>
            <a:ext cx="9143957" cy="6857999"/>
          </a:xfrm>
          <a:prstGeom prst="rect">
            <a:avLst/>
          </a:prstGeom>
        </p:spPr>
      </p:pic>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91455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_Standard slide_no bullets">
    <p:spTree>
      <p:nvGrpSpPr>
        <p:cNvPr id="1" name=""/>
        <p:cNvGrpSpPr/>
        <p:nvPr/>
      </p:nvGrpSpPr>
      <p:grpSpPr>
        <a:xfrm>
          <a:off x="0" y="0"/>
          <a:ext cx="0" cy="0"/>
          <a:chOff x="0" y="0"/>
          <a:chExt cx="0" cy="0"/>
        </a:xfrm>
      </p:grpSpPr>
      <p:pic>
        <p:nvPicPr>
          <p:cNvPr id="14" name="Picture 13" descr="A picture containing person, indoor, working, bowed instrument&#10;&#10;Description automatically generated">
            <a:extLst>
              <a:ext uri="{FF2B5EF4-FFF2-40B4-BE49-F238E27FC236}">
                <a16:creationId xmlns:a16="http://schemas.microsoft.com/office/drawing/2014/main" id="{4C35FD91-87FA-4C32-ACDC-713B009D67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 y="-5012"/>
            <a:ext cx="9143959" cy="6863011"/>
          </a:xfrm>
          <a:prstGeom prst="rect">
            <a:avLst/>
          </a:prstGeom>
        </p:spPr>
      </p:pic>
      <p:graphicFrame>
        <p:nvGraphicFramePr>
          <p:cNvPr id="2" name="Object 1" hidden="1">
            <a:extLst>
              <a:ext uri="{FF2B5EF4-FFF2-40B4-BE49-F238E27FC236}">
                <a16:creationId xmlns:a16="http://schemas.microsoft.com/office/drawing/2014/main" id="{99A5D303-A116-4E3E-8FC2-36BE2747AD31}"/>
              </a:ext>
            </a:extLst>
          </p:cNvPr>
          <p:cNvGraphicFramePr>
            <a:graphicFrameLocks noChangeAspect="1"/>
          </p:cNvGraphicFramePr>
          <p:nvPr userDrawn="1">
            <p:custDataLst>
              <p:tags r:id="rId1"/>
            </p:custDataLst>
            <p:extLst>
              <p:ext uri="{D42A27DB-BD31-4B8C-83A1-F6EECF244321}">
                <p14:modId xmlns:p14="http://schemas.microsoft.com/office/powerpoint/2010/main" val="2953943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 name="Object 1" hidden="1">
                        <a:extLst>
                          <a:ext uri="{FF2B5EF4-FFF2-40B4-BE49-F238E27FC236}">
                            <a16:creationId xmlns:a16="http://schemas.microsoft.com/office/drawing/2014/main" id="{99A5D303-A116-4E3E-8FC2-36BE2747AD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Freeform 6">
            <a:extLst>
              <a:ext uri="{FF2B5EF4-FFF2-40B4-BE49-F238E27FC236}">
                <a16:creationId xmlns:a16="http://schemas.microsoft.com/office/drawing/2014/main" id="{18B5646B-39AE-4DFB-A394-1138680DAD6E}"/>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Rectangle 10">
            <a:extLst>
              <a:ext uri="{FF2B5EF4-FFF2-40B4-BE49-F238E27FC236}">
                <a16:creationId xmlns:a16="http://schemas.microsoft.com/office/drawing/2014/main" id="{2786E3EB-2D58-4C9E-AE02-565BC4510A6F}"/>
              </a:ext>
            </a:extLst>
          </p:cNvPr>
          <p:cNvSpPr/>
          <p:nvPr userDrawn="1">
            <p:custDataLst>
              <p:tags r:id="rId2"/>
            </p:custDataLst>
          </p:nvPr>
        </p:nvSpPr>
        <p:spPr>
          <a:xfrm>
            <a:off x="0" y="3992359"/>
            <a:ext cx="9143957"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454963" y="1137022"/>
            <a:ext cx="4392808" cy="1202318"/>
          </a:xfrm>
        </p:spPr>
        <p:txBody>
          <a:bodyPr vert="horz" lIns="0" tIns="0" rIns="0" bIns="0" rtlCol="0" anchor="t" anchorCtr="0">
            <a:noAutofit/>
          </a:bodyPr>
          <a:lstStyle>
            <a:lvl1pPr marL="0" indent="0">
              <a:buNone/>
              <a:defRPr kumimoji="0" lang="en-IN" sz="2699"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Footer Placeholder 6">
            <a:extLst>
              <a:ext uri="{FF2B5EF4-FFF2-40B4-BE49-F238E27FC236}">
                <a16:creationId xmlns:a16="http://schemas.microsoft.com/office/drawing/2014/main" id="{6A7D3599-C950-44E2-AB12-C31778A5B1E5}"/>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6" name="Slide Number Placeholder 7">
            <a:extLst>
              <a:ext uri="{FF2B5EF4-FFF2-40B4-BE49-F238E27FC236}">
                <a16:creationId xmlns:a16="http://schemas.microsoft.com/office/drawing/2014/main" id="{03D6952C-F1FE-46DC-B7FD-9099DB94CCEB}"/>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7" name="Group 4">
            <a:extLst>
              <a:ext uri="{FF2B5EF4-FFF2-40B4-BE49-F238E27FC236}">
                <a16:creationId xmlns:a16="http://schemas.microsoft.com/office/drawing/2014/main" id="{5502BCE7-3FD8-48F6-99D2-2710A791C409}"/>
              </a:ext>
            </a:extLst>
          </p:cNvPr>
          <p:cNvGrpSpPr>
            <a:grpSpLocks noChangeAspect="1"/>
          </p:cNvGrpSpPr>
          <p:nvPr userDrawn="1"/>
        </p:nvGrpSpPr>
        <p:grpSpPr bwMode="auto">
          <a:xfrm>
            <a:off x="8389239" y="6327648"/>
            <a:ext cx="303213" cy="311150"/>
            <a:chOff x="7110" y="4004"/>
            <a:chExt cx="191" cy="196"/>
          </a:xfrm>
        </p:grpSpPr>
        <p:sp>
          <p:nvSpPr>
            <p:cNvPr id="8" name="Freeform 5">
              <a:extLst>
                <a:ext uri="{FF2B5EF4-FFF2-40B4-BE49-F238E27FC236}">
                  <a16:creationId xmlns:a16="http://schemas.microsoft.com/office/drawing/2014/main" id="{756DD798-6365-4DB4-B245-024D36ACAE9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9" name="Freeform 6">
              <a:extLst>
                <a:ext uri="{FF2B5EF4-FFF2-40B4-BE49-F238E27FC236}">
                  <a16:creationId xmlns:a16="http://schemas.microsoft.com/office/drawing/2014/main" id="{9A37A469-A4B9-4826-BE0F-C8460E0774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0" name="Freeform 7">
              <a:extLst>
                <a:ext uri="{FF2B5EF4-FFF2-40B4-BE49-F238E27FC236}">
                  <a16:creationId xmlns:a16="http://schemas.microsoft.com/office/drawing/2014/main" id="{DD421C10-C385-4BF0-B962-E385E23AE5A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88050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70CDC1-99D0-4B2F-8DDB-93D24FF0B14D}"/>
              </a:ext>
            </a:extLst>
          </p:cNvPr>
          <p:cNvGraphicFramePr>
            <a:graphicFrameLocks noChangeAspect="1"/>
          </p:cNvGraphicFramePr>
          <p:nvPr userDrawn="1">
            <p:custDataLst>
              <p:tags r:id="rId21"/>
            </p:custDataLst>
            <p:extLst>
              <p:ext uri="{D42A27DB-BD31-4B8C-83A1-F6EECF244321}">
                <p14:modId xmlns:p14="http://schemas.microsoft.com/office/powerpoint/2010/main" val="3952373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47" imgH="348" progId="TCLayout.ActiveDocument.1">
                  <p:embed/>
                </p:oleObj>
              </mc:Choice>
              <mc:Fallback>
                <p:oleObj name="think-cell Slide" r:id="rId22" imgW="347" imgH="348" progId="TCLayout.ActiveDocument.1">
                  <p:embed/>
                  <p:pic>
                    <p:nvPicPr>
                      <p:cNvPr id="5" name="Object 4" hidden="1">
                        <a:extLst>
                          <a:ext uri="{FF2B5EF4-FFF2-40B4-BE49-F238E27FC236}">
                            <a16:creationId xmlns:a16="http://schemas.microsoft.com/office/drawing/2014/main" id="{CA70CDC1-99D0-4B2F-8DDB-93D24FF0B14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Footer Placeholder 6">
            <a:extLst>
              <a:ext uri="{FF2B5EF4-FFF2-40B4-BE49-F238E27FC236}">
                <a16:creationId xmlns:a16="http://schemas.microsoft.com/office/drawing/2014/main" id="{AED3E291-656A-4047-9088-57F20D25B87A}"/>
              </a:ext>
            </a:extLst>
          </p:cNvPr>
          <p:cNvSpPr txBox="1">
            <a:spLocks/>
          </p:cNvSpPr>
          <p:nvPr userDrawn="1"/>
        </p:nvSpPr>
        <p:spPr>
          <a:xfrm>
            <a:off x="3028950" y="6510434"/>
            <a:ext cx="3086100"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EYInterstate" panose="02000503020000020004" pitchFamily="2" charset="0"/>
              </a:rPr>
              <a:t>Future tax leaders — employment tax update</a:t>
            </a:r>
            <a:endParaRPr kumimoji="0" lang="en-IN" sz="800" b="0" i="0" u="none" strike="noStrike" kern="0" cap="none" spc="0" normalizeH="0" baseline="0" noProof="0" dirty="0">
              <a:ln>
                <a:noFill/>
              </a:ln>
              <a:solidFill>
                <a:schemeClr val="bg1"/>
              </a:solidFill>
              <a:effectLst/>
              <a:uLnTx/>
              <a:uFillTx/>
              <a:latin typeface="EYInterstate" panose="02000503020000020004" pitchFamily="2" charset="0"/>
            </a:endParaRPr>
          </a:p>
        </p:txBody>
      </p:sp>
      <p:sp>
        <p:nvSpPr>
          <p:cNvPr id="32" name="Slide Number Placeholder 7">
            <a:extLst>
              <a:ext uri="{FF2B5EF4-FFF2-40B4-BE49-F238E27FC236}">
                <a16:creationId xmlns:a16="http://schemas.microsoft.com/office/drawing/2014/main" id="{EDB6B942-B7F4-4C13-AEF8-A507D8CD0897}"/>
              </a:ext>
            </a:extLst>
          </p:cNvPr>
          <p:cNvSpPr txBox="1">
            <a:spLocks/>
          </p:cNvSpPr>
          <p:nvPr userDrawn="1"/>
        </p:nvSpPr>
        <p:spPr>
          <a:xfrm>
            <a:off x="363093" y="6510434"/>
            <a:ext cx="663066" cy="180000"/>
          </a:xfrm>
          <a:prstGeom prst="rect">
            <a:avLst/>
          </a:prstGeom>
        </p:spPr>
        <p:txBody>
          <a:bodyPr vert="horz" lIns="91440" tIns="45720" rIns="91440" bIns="45720" rtlCol="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bg1"/>
                </a:solidFill>
                <a:effectLst/>
                <a:uLnTx/>
                <a:uFillTx/>
                <a:latin typeface="EYInterstate" panose="02000503020000020004" pitchFamily="2" charset="0"/>
              </a:rPr>
              <a:t>Page </a:t>
            </a:r>
            <a:fld id="{F1BC30E3-FFE5-4B91-AA19-87A149EBB9EE}" type="slidenum">
              <a:rPr kumimoji="0" sz="800" b="0" i="0" u="none" strike="noStrike" kern="0" cap="none" spc="0" normalizeH="0" baseline="0" noProof="0" smtClean="0">
                <a:ln>
                  <a:noFill/>
                </a:ln>
                <a:solidFill>
                  <a:schemeClr val="bg1"/>
                </a:solidFill>
                <a:effectLst/>
                <a:uLnTx/>
                <a:uFillTx/>
                <a:latin typeface="EYInterstate" panose="02000503020000020004" pitchFamily="2"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sz="800" b="0" i="0" u="none" strike="noStrike" kern="0" cap="none" spc="0" normalizeH="0" baseline="0" noProof="0" dirty="0">
              <a:ln>
                <a:noFill/>
              </a:ln>
              <a:solidFill>
                <a:schemeClr val="bg1"/>
              </a:solidFill>
              <a:effectLst/>
              <a:uLnTx/>
              <a:uFillTx/>
              <a:latin typeface="EYInterstate" panose="02000503020000020004" pitchFamily="2" charset="0"/>
            </a:endParaRPr>
          </a:p>
        </p:txBody>
      </p:sp>
      <p:grpSp>
        <p:nvGrpSpPr>
          <p:cNvPr id="33" name="Group 4">
            <a:extLst>
              <a:ext uri="{FF2B5EF4-FFF2-40B4-BE49-F238E27FC236}">
                <a16:creationId xmlns:a16="http://schemas.microsoft.com/office/drawing/2014/main" id="{E2DE897B-6A56-42E5-AF48-90126B4ED281}"/>
              </a:ext>
            </a:extLst>
          </p:cNvPr>
          <p:cNvGrpSpPr>
            <a:grpSpLocks noChangeAspect="1"/>
          </p:cNvGrpSpPr>
          <p:nvPr userDrawn="1"/>
        </p:nvGrpSpPr>
        <p:grpSpPr bwMode="auto">
          <a:xfrm>
            <a:off x="8389239" y="6327648"/>
            <a:ext cx="303213" cy="311150"/>
            <a:chOff x="7110" y="4004"/>
            <a:chExt cx="191" cy="196"/>
          </a:xfrm>
        </p:grpSpPr>
        <p:sp>
          <p:nvSpPr>
            <p:cNvPr id="34" name="Freeform 5">
              <a:extLst>
                <a:ext uri="{FF2B5EF4-FFF2-40B4-BE49-F238E27FC236}">
                  <a16:creationId xmlns:a16="http://schemas.microsoft.com/office/drawing/2014/main" id="{FD48BB66-02F6-4ED8-9FD5-48E54C36FE9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35" name="Freeform 6">
              <a:extLst>
                <a:ext uri="{FF2B5EF4-FFF2-40B4-BE49-F238E27FC236}">
                  <a16:creationId xmlns:a16="http://schemas.microsoft.com/office/drawing/2014/main" id="{6014BF9D-593E-45CF-B005-599C741C9165}"/>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36" name="Freeform 7">
              <a:extLst>
                <a:ext uri="{FF2B5EF4-FFF2-40B4-BE49-F238E27FC236}">
                  <a16:creationId xmlns:a16="http://schemas.microsoft.com/office/drawing/2014/main" id="{850113E5-485B-4D4B-BE63-746D98C5A32E}"/>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87" r:id="rId1"/>
    <p:sldLayoutId id="2147483855" r:id="rId2"/>
    <p:sldLayoutId id="2147483856" r:id="rId3"/>
    <p:sldLayoutId id="2147483893" r:id="rId4"/>
    <p:sldLayoutId id="2147483894" r:id="rId5"/>
    <p:sldLayoutId id="2147483901" r:id="rId6"/>
    <p:sldLayoutId id="2147483900" r:id="rId7"/>
    <p:sldLayoutId id="2147483860" r:id="rId8"/>
    <p:sldLayoutId id="2147483896" r:id="rId9"/>
    <p:sldLayoutId id="2147483888" r:id="rId10"/>
    <p:sldLayoutId id="2147483889" r:id="rId11"/>
    <p:sldLayoutId id="2147483897" r:id="rId12"/>
    <p:sldLayoutId id="2147483890" r:id="rId13"/>
    <p:sldLayoutId id="2147483891" r:id="rId14"/>
    <p:sldLayoutId id="2147483892" r:id="rId15"/>
    <p:sldLayoutId id="2147483875" r:id="rId16"/>
    <p:sldLayoutId id="2147483876" r:id="rId17"/>
    <p:sldLayoutId id="2147483898" r:id="rId18"/>
    <p:sldLayoutId id="2147483899" r:id="rId19"/>
  </p:sldLayoutIdLst>
  <p:hf sldNum="0" hdr="0" dt="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ts val="600"/>
        </a:spcBef>
        <a:buClr>
          <a:srgbClr val="FFE600"/>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600"/>
        </a:spcBef>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600"/>
        </a:spcBef>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600"/>
        </a:spcBef>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600"/>
        </a:spcBef>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5" userDrawn="1">
          <p15:clr>
            <a:srgbClr val="F26B43"/>
          </p15:clr>
        </p15:guide>
        <p15:guide id="4" pos="5475" userDrawn="1">
          <p15:clr>
            <a:srgbClr val="F26B43"/>
          </p15:clr>
        </p15:guide>
        <p15:guide id="5" orient="horz" pos="712" userDrawn="1">
          <p15:clr>
            <a:srgbClr val="F26B43"/>
          </p15:clr>
        </p15:guide>
        <p15:guide id="6"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8.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24.jpe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7.emf"/><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emf"/><Relationship Id="rId5" Type="http://schemas.openxmlformats.org/officeDocument/2006/relationships/oleObject" Target="../embeddings/oleObject31.bin"/><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53.xml"/><Relationship Id="rId5" Type="http://schemas.openxmlformats.org/officeDocument/2006/relationships/image" Target="../media/image18.emf"/><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25.jpe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xml"/><Relationship Id="rId7"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19.jpeg"/><Relationship Id="rId5" Type="http://schemas.openxmlformats.org/officeDocument/2006/relationships/image" Target="../media/image17.emf"/><Relationship Id="rId4" Type="http://schemas.openxmlformats.org/officeDocument/2006/relationships/oleObject" Target="../embeddings/oleObject18.bin"/><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7.emf"/><Relationship Id="rId5" Type="http://schemas.openxmlformats.org/officeDocument/2006/relationships/oleObject" Target="../embeddings/oleObject45.bin"/><Relationship Id="rId4"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26.jpe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26.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26.jpe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26.jpe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26.jpe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26.jpeg"/><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7.emf"/><Relationship Id="rId5" Type="http://schemas.openxmlformats.org/officeDocument/2006/relationships/oleObject" Target="../embeddings/oleObject53.bin"/><Relationship Id="rId4"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74.xml"/><Relationship Id="rId5" Type="http://schemas.openxmlformats.org/officeDocument/2006/relationships/image" Target="../media/image27.jpeg"/><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77.xml"/><Relationship Id="rId5" Type="http://schemas.openxmlformats.org/officeDocument/2006/relationships/image" Target="../media/image1.emf"/><Relationship Id="rId4" Type="http://schemas.openxmlformats.org/officeDocument/2006/relationships/oleObject" Target="../embeddings/oleObject57.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7.xml"/><Relationship Id="rId1" Type="http://schemas.openxmlformats.org/officeDocument/2006/relationships/tags" Target="../tags/tag80.x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7.emf"/><Relationship Id="rId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23.jpeg"/><Relationship Id="rId5" Type="http://schemas.openxmlformats.org/officeDocument/2006/relationships/image" Target="../media/image17.emf"/><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7.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B8AB4D-3976-4D89-8DDF-9C81A684680D}"/>
              </a:ext>
            </a:extLst>
          </p:cNvPr>
          <p:cNvGraphicFramePr>
            <a:graphicFrameLocks noChangeAspect="1"/>
          </p:cNvGraphicFramePr>
          <p:nvPr>
            <p:custDataLst>
              <p:tags r:id="rId1"/>
            </p:custDataLst>
            <p:extLst>
              <p:ext uri="{D42A27DB-BD31-4B8C-83A1-F6EECF244321}">
                <p14:modId xmlns:p14="http://schemas.microsoft.com/office/powerpoint/2010/main" val="1082257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Object 4" hidden="1">
                        <a:extLst>
                          <a:ext uri="{FF2B5EF4-FFF2-40B4-BE49-F238E27FC236}">
                            <a16:creationId xmlns:a16="http://schemas.microsoft.com/office/drawing/2014/main" id="{6AB8AB4D-3976-4D89-8DDF-9C81A68468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FCA1B115-BE44-4ED5-9E18-4F528D65F0AD}"/>
              </a:ext>
            </a:extLst>
          </p:cNvPr>
          <p:cNvSpPr>
            <a:spLocks noGrp="1"/>
          </p:cNvSpPr>
          <p:nvPr>
            <p:ph type="ctrTitle"/>
          </p:nvPr>
        </p:nvSpPr>
        <p:spPr>
          <a:xfrm>
            <a:off x="4482455" y="1476597"/>
            <a:ext cx="3977220" cy="1215232"/>
          </a:xfrm>
        </p:spPr>
        <p:txBody>
          <a:bodyPr vert="horz"/>
          <a:lstStyle/>
          <a:p>
            <a:pPr>
              <a:lnSpc>
                <a:spcPct val="100000"/>
              </a:lnSpc>
            </a:pPr>
            <a:r>
              <a:rPr lang="en-IN" sz="3400" dirty="0"/>
              <a:t>Future tax leaders — employment tax update</a:t>
            </a:r>
          </a:p>
        </p:txBody>
      </p:sp>
      <p:sp>
        <p:nvSpPr>
          <p:cNvPr id="12" name="Subtitle 11">
            <a:extLst>
              <a:ext uri="{FF2B5EF4-FFF2-40B4-BE49-F238E27FC236}">
                <a16:creationId xmlns:a16="http://schemas.microsoft.com/office/drawing/2014/main" id="{AA20C3E1-F6EC-4980-B6F5-A9C38EF4C188}"/>
              </a:ext>
            </a:extLst>
          </p:cNvPr>
          <p:cNvSpPr>
            <a:spLocks noGrp="1"/>
          </p:cNvSpPr>
          <p:nvPr>
            <p:ph type="subTitle" idx="1"/>
          </p:nvPr>
        </p:nvSpPr>
        <p:spPr>
          <a:xfrm>
            <a:off x="4482455" y="2422864"/>
            <a:ext cx="3977221" cy="391225"/>
          </a:xfrm>
        </p:spPr>
        <p:txBody>
          <a:bodyPr/>
          <a:lstStyle/>
          <a:p>
            <a:pPr>
              <a:spcBef>
                <a:spcPts val="0"/>
              </a:spcBef>
            </a:pPr>
            <a:endParaRPr lang="en-IN" dirty="0"/>
          </a:p>
          <a:p>
            <a:pPr>
              <a:spcBef>
                <a:spcPts val="0"/>
              </a:spcBef>
            </a:pPr>
            <a:endParaRPr lang="en-IN" b="1" dirty="0"/>
          </a:p>
          <a:p>
            <a:pPr>
              <a:spcBef>
                <a:spcPts val="0"/>
              </a:spcBef>
            </a:pPr>
            <a:r>
              <a:rPr lang="en-IN" sz="2000" b="1" dirty="0"/>
              <a:t>April 25, 2024</a:t>
            </a:r>
          </a:p>
        </p:txBody>
      </p:sp>
    </p:spTree>
    <p:extLst>
      <p:ext uri="{BB962C8B-B14F-4D97-AF65-F5344CB8AC3E}">
        <p14:creationId xmlns:p14="http://schemas.microsoft.com/office/powerpoint/2010/main" val="240661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61F31D2-4974-422A-A7FF-5305EA76E3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761F31D2-4974-422A-A7FF-5305EA76E3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B0495B-14DD-4D03-BABA-3E80ACE7E5AF}"/>
              </a:ext>
            </a:extLst>
          </p:cNvPr>
          <p:cNvSpPr>
            <a:spLocks noGrp="1"/>
          </p:cNvSpPr>
          <p:nvPr>
            <p:ph type="title"/>
          </p:nvPr>
        </p:nvSpPr>
        <p:spPr>
          <a:xfrm>
            <a:off x="457201" y="294200"/>
            <a:ext cx="8229600" cy="590400"/>
          </a:xfrm>
        </p:spPr>
        <p:txBody>
          <a:bodyPr vert="horz"/>
          <a:lstStyle/>
          <a:p>
            <a:r>
              <a:rPr lang="en-US" dirty="0"/>
              <a:t>Section 4960 remuneration</a:t>
            </a:r>
          </a:p>
        </p:txBody>
      </p:sp>
      <p:sp>
        <p:nvSpPr>
          <p:cNvPr id="5" name="Content Placeholder 4">
            <a:extLst>
              <a:ext uri="{FF2B5EF4-FFF2-40B4-BE49-F238E27FC236}">
                <a16:creationId xmlns:a16="http://schemas.microsoft.com/office/drawing/2014/main" id="{2E6FE7A7-FC22-46DF-AF0F-4701B37F976C}"/>
              </a:ext>
            </a:extLst>
          </p:cNvPr>
          <p:cNvSpPr>
            <a:spLocks noGrp="1"/>
          </p:cNvSpPr>
          <p:nvPr>
            <p:ph idx="1"/>
          </p:nvPr>
        </p:nvSpPr>
        <p:spPr>
          <a:xfrm>
            <a:off x="457201" y="1137920"/>
            <a:ext cx="8229600" cy="4947920"/>
          </a:xfrm>
        </p:spPr>
        <p:txBody>
          <a:bodyPr/>
          <a:lstStyle/>
          <a:p>
            <a:r>
              <a:rPr lang="en-US" dirty="0"/>
              <a:t>Remuneration is used both for identifying the top five employees and for applying the $1,000,000 limit.</a:t>
            </a:r>
          </a:p>
          <a:p>
            <a:r>
              <a:rPr lang="en-US" dirty="0"/>
              <a:t>It includes amounts paid by related organizations.</a:t>
            </a:r>
          </a:p>
          <a:p>
            <a:r>
              <a:rPr lang="en-US" dirty="0"/>
              <a:t>The vesting-based timing rule applies to everything but salary (e.g., bonuses, 457(f) plans, nongovernmental 457(b) plans), which may not match Box 1 on Form W-2.</a:t>
            </a:r>
          </a:p>
          <a:p>
            <a:r>
              <a:rPr lang="en-US" dirty="0"/>
              <a:t>Earnings in 457(f) and nongovernmental 457(b) plans must be included annually:</a:t>
            </a:r>
          </a:p>
          <a:p>
            <a:pPr lvl="1"/>
            <a:r>
              <a:rPr lang="en-US" dirty="0"/>
              <a:t>Employee-by-employee earnings must be calculated across all plans of each employer	.</a:t>
            </a:r>
          </a:p>
          <a:p>
            <a:pPr lvl="1"/>
            <a:r>
              <a:rPr lang="en-US" dirty="0"/>
              <a:t>Losses can offset earnings, but not contributions/benefit accruals, so net losses carry forward.</a:t>
            </a:r>
          </a:p>
          <a:p>
            <a:r>
              <a:rPr lang="en-US" dirty="0"/>
              <a:t>The value of group-term life insurance in excess of $50,000 is not included, even though it is reported in Box 1 of Form W-2.</a:t>
            </a:r>
          </a:p>
        </p:txBody>
      </p:sp>
    </p:spTree>
    <p:extLst>
      <p:ext uri="{BB962C8B-B14F-4D97-AF65-F5344CB8AC3E}">
        <p14:creationId xmlns:p14="http://schemas.microsoft.com/office/powerpoint/2010/main" val="336138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62C815C-4063-FC9E-ADEC-119596885B02}"/>
              </a:ext>
            </a:extLst>
          </p:cNvPr>
          <p:cNvGraphicFramePr>
            <a:graphicFrameLocks noChangeAspect="1"/>
          </p:cNvGraphicFramePr>
          <p:nvPr>
            <p:custDataLst>
              <p:tags r:id="rId1"/>
            </p:custDataLst>
            <p:extLst>
              <p:ext uri="{D42A27DB-BD31-4B8C-83A1-F6EECF244321}">
                <p14:modId xmlns:p14="http://schemas.microsoft.com/office/powerpoint/2010/main" val="152519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5" name="think-cell data - do not delete" hidden="1">
                        <a:extLst>
                          <a:ext uri="{FF2B5EF4-FFF2-40B4-BE49-F238E27FC236}">
                            <a16:creationId xmlns:a16="http://schemas.microsoft.com/office/drawing/2014/main" id="{062C815C-4063-FC9E-ADEC-119596885B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2DF61CEA-E698-5E83-4EC9-01ABB972C954}"/>
              </a:ext>
            </a:extLst>
          </p:cNvPr>
          <p:cNvSpPr>
            <a:spLocks noGrp="1"/>
          </p:cNvSpPr>
          <p:nvPr>
            <p:ph idx="1"/>
          </p:nvPr>
        </p:nvSpPr>
        <p:spPr>
          <a:xfrm>
            <a:off x="461963" y="3387200"/>
            <a:ext cx="8229600" cy="1405685"/>
          </a:xfrm>
        </p:spPr>
        <p:txBody>
          <a:bodyPr/>
          <a:lstStyle/>
          <a:p>
            <a:r>
              <a:rPr lang="en-IN" dirty="0"/>
              <a:t>“Compliance check information requests”</a:t>
            </a:r>
          </a:p>
          <a:p>
            <a:r>
              <a:rPr lang="en-IN" dirty="0"/>
              <a:t>Examinations</a:t>
            </a:r>
          </a:p>
          <a:p>
            <a:endParaRPr lang="en-IN" dirty="0"/>
          </a:p>
        </p:txBody>
      </p:sp>
      <p:sp>
        <p:nvSpPr>
          <p:cNvPr id="3" name="Title 2">
            <a:extLst>
              <a:ext uri="{FF2B5EF4-FFF2-40B4-BE49-F238E27FC236}">
                <a16:creationId xmlns:a16="http://schemas.microsoft.com/office/drawing/2014/main" id="{613DC244-3116-80C2-A264-58129B084009}"/>
              </a:ext>
            </a:extLst>
          </p:cNvPr>
          <p:cNvSpPr>
            <a:spLocks noGrp="1"/>
          </p:cNvSpPr>
          <p:nvPr>
            <p:ph type="title"/>
          </p:nvPr>
        </p:nvSpPr>
        <p:spPr/>
        <p:txBody>
          <a:bodyPr vert="horz"/>
          <a:lstStyle/>
          <a:p>
            <a:r>
              <a:rPr lang="en-IN" dirty="0"/>
              <a:t>Section 4960 enforcement activity</a:t>
            </a:r>
          </a:p>
        </p:txBody>
      </p:sp>
      <p:pic>
        <p:nvPicPr>
          <p:cNvPr id="9" name="Picture 8" descr="A person using a phone at a train station&#10;&#10;Description automatically generated">
            <a:extLst>
              <a:ext uri="{FF2B5EF4-FFF2-40B4-BE49-F238E27FC236}">
                <a16:creationId xmlns:a16="http://schemas.microsoft.com/office/drawing/2014/main" id="{D6C368A0-B47D-E379-D37D-4F3E96DF13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192"/>
          <a:stretch/>
        </p:blipFill>
        <p:spPr>
          <a:xfrm>
            <a:off x="3176" y="1130300"/>
            <a:ext cx="9140824" cy="2011680"/>
          </a:xfrm>
          <a:prstGeom prst="rect">
            <a:avLst/>
          </a:prstGeom>
        </p:spPr>
      </p:pic>
    </p:spTree>
    <p:extLst>
      <p:ext uri="{BB962C8B-B14F-4D97-AF65-F5344CB8AC3E}">
        <p14:creationId xmlns:p14="http://schemas.microsoft.com/office/powerpoint/2010/main" val="194100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938F1A-7CF0-4CB1-A8E0-5CCECA28D7D6}"/>
              </a:ext>
            </a:extLst>
          </p:cNvPr>
          <p:cNvGraphicFramePr>
            <a:graphicFrameLocks noChangeAspect="1"/>
          </p:cNvGraphicFramePr>
          <p:nvPr>
            <p:custDataLst>
              <p:tags r:id="rId1"/>
            </p:custDataLst>
            <p:extLst>
              <p:ext uri="{D42A27DB-BD31-4B8C-83A1-F6EECF244321}">
                <p14:modId xmlns:p14="http://schemas.microsoft.com/office/powerpoint/2010/main" val="76614506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3C938F1A-7CF0-4CB1-A8E0-5CCECA28D7D6}"/>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255EA66-7C75-4737-8197-383E8908861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457201" y="294200"/>
            <a:ext cx="8229600" cy="590400"/>
          </a:xfrm>
        </p:spPr>
        <p:txBody>
          <a:bodyPr vert="horz"/>
          <a:lstStyle/>
          <a:p>
            <a:r>
              <a:rPr lang="en-US" dirty="0"/>
              <a:t>Polling question 1</a:t>
            </a:r>
          </a:p>
        </p:txBody>
      </p:sp>
      <p:sp>
        <p:nvSpPr>
          <p:cNvPr id="18" name="Rectangle 17">
            <a:extLst>
              <a:ext uri="{FF2B5EF4-FFF2-40B4-BE49-F238E27FC236}">
                <a16:creationId xmlns:a16="http://schemas.microsoft.com/office/drawing/2014/main" id="{92F432F9-3475-4841-A315-5E7397944E23}"/>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E2E38"/>
                </a:solidFill>
                <a:effectLst/>
                <a:uLnTx/>
                <a:uFillTx/>
                <a:latin typeface="EYInterstate Light"/>
                <a:ea typeface="+mn-ea"/>
                <a:cs typeface="+mn-cs"/>
              </a:rPr>
              <a:t>Q</a:t>
            </a:r>
          </a:p>
        </p:txBody>
      </p:sp>
      <p:sp>
        <p:nvSpPr>
          <p:cNvPr id="21" name="Title 1">
            <a:extLst>
              <a:ext uri="{FF2B5EF4-FFF2-40B4-BE49-F238E27FC236}">
                <a16:creationId xmlns:a16="http://schemas.microsoft.com/office/drawing/2014/main" id="{E13BB49C-3590-4709-BEB2-A051FA5AAA6B}"/>
              </a:ext>
            </a:extLst>
          </p:cNvPr>
          <p:cNvSpPr txBox="1">
            <a:spLocks/>
          </p:cNvSpPr>
          <p:nvPr/>
        </p:nvSpPr>
        <p:spPr>
          <a:xfrm>
            <a:off x="1532475" y="2116864"/>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Yes, and it was resolved favorably</a:t>
            </a:r>
          </a:p>
        </p:txBody>
      </p:sp>
      <p:sp>
        <p:nvSpPr>
          <p:cNvPr id="23" name="Title 1">
            <a:extLst>
              <a:ext uri="{FF2B5EF4-FFF2-40B4-BE49-F238E27FC236}">
                <a16:creationId xmlns:a16="http://schemas.microsoft.com/office/drawing/2014/main" id="{AF875332-B7DE-49FC-8DEE-B5257A7A616E}"/>
              </a:ext>
            </a:extLst>
          </p:cNvPr>
          <p:cNvSpPr txBox="1">
            <a:spLocks/>
          </p:cNvSpPr>
          <p:nvPr/>
        </p:nvSpPr>
        <p:spPr>
          <a:xfrm>
            <a:off x="1092201" y="1232524"/>
            <a:ext cx="7599362" cy="353943"/>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Have you been involved in a Section 4960 IRS examination?</a:t>
            </a:r>
          </a:p>
        </p:txBody>
      </p:sp>
      <p:sp>
        <p:nvSpPr>
          <p:cNvPr id="25" name="Title 1">
            <a:extLst>
              <a:ext uri="{FF2B5EF4-FFF2-40B4-BE49-F238E27FC236}">
                <a16:creationId xmlns:a16="http://schemas.microsoft.com/office/drawing/2014/main" id="{D1334921-673A-44F3-BA28-4EA1F6B6104B}"/>
              </a:ext>
            </a:extLst>
          </p:cNvPr>
          <p:cNvSpPr txBox="1">
            <a:spLocks/>
          </p:cNvSpPr>
          <p:nvPr/>
        </p:nvSpPr>
        <p:spPr>
          <a:xfrm>
            <a:off x="1532475" y="2773260"/>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Yes, and it was resolved unfavorably </a:t>
            </a:r>
          </a:p>
        </p:txBody>
      </p:sp>
      <p:sp>
        <p:nvSpPr>
          <p:cNvPr id="27" name="Title 1">
            <a:extLst>
              <a:ext uri="{FF2B5EF4-FFF2-40B4-BE49-F238E27FC236}">
                <a16:creationId xmlns:a16="http://schemas.microsoft.com/office/drawing/2014/main" id="{8B7D177B-E0BB-4C32-A8C6-A3156A63D685}"/>
              </a:ext>
            </a:extLst>
          </p:cNvPr>
          <p:cNvSpPr txBox="1">
            <a:spLocks/>
          </p:cNvSpPr>
          <p:nvPr/>
        </p:nvSpPr>
        <p:spPr>
          <a:xfrm>
            <a:off x="1532475" y="3470882"/>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Yes, and it is still going</a:t>
            </a:r>
          </a:p>
        </p:txBody>
      </p:sp>
      <p:sp>
        <p:nvSpPr>
          <p:cNvPr id="28" name="Title 1">
            <a:extLst>
              <a:ext uri="{FF2B5EF4-FFF2-40B4-BE49-F238E27FC236}">
                <a16:creationId xmlns:a16="http://schemas.microsoft.com/office/drawing/2014/main" id="{6F6FEE84-1E07-4551-B8CF-7C23E1BBB145}"/>
              </a:ext>
            </a:extLst>
          </p:cNvPr>
          <p:cNvSpPr txBox="1">
            <a:spLocks/>
          </p:cNvSpPr>
          <p:nvPr/>
        </p:nvSpPr>
        <p:spPr>
          <a:xfrm>
            <a:off x="1532475" y="4168504"/>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a:t>
            </a:r>
          </a:p>
        </p:txBody>
      </p:sp>
      <p:sp>
        <p:nvSpPr>
          <p:cNvPr id="30" name="Title 1">
            <a:extLst>
              <a:ext uri="{FF2B5EF4-FFF2-40B4-BE49-F238E27FC236}">
                <a16:creationId xmlns:a16="http://schemas.microsoft.com/office/drawing/2014/main" id="{0C16E14B-EB08-41B3-AB00-CDA8BBC0E174}"/>
              </a:ext>
            </a:extLst>
          </p:cNvPr>
          <p:cNvSpPr txBox="1">
            <a:spLocks/>
          </p:cNvSpPr>
          <p:nvPr/>
        </p:nvSpPr>
        <p:spPr>
          <a:xfrm>
            <a:off x="1532475" y="4866127"/>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Does not apply/other</a:t>
            </a:r>
          </a:p>
        </p:txBody>
      </p:sp>
      <p:sp>
        <p:nvSpPr>
          <p:cNvPr id="34" name="Oval 33">
            <a:extLst>
              <a:ext uri="{FF2B5EF4-FFF2-40B4-BE49-F238E27FC236}">
                <a16:creationId xmlns:a16="http://schemas.microsoft.com/office/drawing/2014/main" id="{182D3EE3-A2D2-4182-8759-52387C4D1FEA}"/>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5" name="Oval 34">
            <a:extLst>
              <a:ext uri="{FF2B5EF4-FFF2-40B4-BE49-F238E27FC236}">
                <a16:creationId xmlns:a16="http://schemas.microsoft.com/office/drawing/2014/main" id="{784AB1F4-BC1F-4515-8197-D6B1C7216827}"/>
              </a:ext>
            </a:extLst>
          </p:cNvPr>
          <p:cNvSpPr/>
          <p:nvPr/>
        </p:nvSpPr>
        <p:spPr>
          <a:xfrm>
            <a:off x="1092201" y="3512110"/>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6" name="Oval 35">
            <a:extLst>
              <a:ext uri="{FF2B5EF4-FFF2-40B4-BE49-F238E27FC236}">
                <a16:creationId xmlns:a16="http://schemas.microsoft.com/office/drawing/2014/main" id="{899A501D-84C0-4E55-AD03-D75D6F7FFA70}"/>
              </a:ext>
            </a:extLst>
          </p:cNvPr>
          <p:cNvSpPr/>
          <p:nvPr/>
        </p:nvSpPr>
        <p:spPr>
          <a:xfrm>
            <a:off x="1092201" y="281448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7" name="Oval 36">
            <a:extLst>
              <a:ext uri="{FF2B5EF4-FFF2-40B4-BE49-F238E27FC236}">
                <a16:creationId xmlns:a16="http://schemas.microsoft.com/office/drawing/2014/main" id="{E53F5684-B0B5-41CB-9F01-6385E0FFE322}"/>
              </a:ext>
            </a:extLst>
          </p:cNvPr>
          <p:cNvSpPr/>
          <p:nvPr/>
        </p:nvSpPr>
        <p:spPr>
          <a:xfrm>
            <a:off x="1092201" y="4209733"/>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8" name="Oval 37">
            <a:extLst>
              <a:ext uri="{FF2B5EF4-FFF2-40B4-BE49-F238E27FC236}">
                <a16:creationId xmlns:a16="http://schemas.microsoft.com/office/drawing/2014/main" id="{9BEDD14B-0D5C-4203-96F2-1C173006D884}"/>
              </a:ext>
            </a:extLst>
          </p:cNvPr>
          <p:cNvSpPr/>
          <p:nvPr/>
        </p:nvSpPr>
        <p:spPr>
          <a:xfrm>
            <a:off x="1092201" y="490735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E</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Tree>
    <p:extLst>
      <p:ext uri="{BB962C8B-B14F-4D97-AF65-F5344CB8AC3E}">
        <p14:creationId xmlns:p14="http://schemas.microsoft.com/office/powerpoint/2010/main" val="97469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61F31D2-4974-422A-A7FF-5305EA76E3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761F31D2-4974-422A-A7FF-5305EA76E3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B0495B-14DD-4D03-BABA-3E80ACE7E5AF}"/>
              </a:ext>
            </a:extLst>
          </p:cNvPr>
          <p:cNvSpPr>
            <a:spLocks noGrp="1"/>
          </p:cNvSpPr>
          <p:nvPr>
            <p:ph type="title"/>
          </p:nvPr>
        </p:nvSpPr>
        <p:spPr>
          <a:xfrm>
            <a:off x="457201" y="294200"/>
            <a:ext cx="8229600" cy="590400"/>
          </a:xfrm>
        </p:spPr>
        <p:txBody>
          <a:bodyPr vert="horz"/>
          <a:lstStyle/>
          <a:p>
            <a:r>
              <a:rPr lang="en-US" dirty="0"/>
              <a:t>Interesting Section 4960 issues</a:t>
            </a:r>
          </a:p>
        </p:txBody>
      </p:sp>
      <p:sp>
        <p:nvSpPr>
          <p:cNvPr id="5" name="Content Placeholder 4">
            <a:extLst>
              <a:ext uri="{FF2B5EF4-FFF2-40B4-BE49-F238E27FC236}">
                <a16:creationId xmlns:a16="http://schemas.microsoft.com/office/drawing/2014/main" id="{2E6FE7A7-FC22-46DF-AF0F-4701B37F976C}"/>
              </a:ext>
            </a:extLst>
          </p:cNvPr>
          <p:cNvSpPr>
            <a:spLocks noGrp="1"/>
          </p:cNvSpPr>
          <p:nvPr>
            <p:ph idx="1"/>
          </p:nvPr>
        </p:nvSpPr>
        <p:spPr>
          <a:xfrm>
            <a:off x="457201" y="1137920"/>
            <a:ext cx="8229600" cy="4947920"/>
          </a:xfrm>
        </p:spPr>
        <p:txBody>
          <a:bodyPr/>
          <a:lstStyle/>
          <a:p>
            <a:r>
              <a:rPr lang="en-US" sz="2400" dirty="0"/>
              <a:t>Less interesting</a:t>
            </a:r>
          </a:p>
          <a:p>
            <a:pPr lvl="1"/>
            <a:r>
              <a:rPr lang="en-US" sz="2000" dirty="0"/>
              <a:t>Governmental vs. nongovernmental 457(b) plans</a:t>
            </a:r>
          </a:p>
          <a:p>
            <a:pPr lvl="1"/>
            <a:r>
              <a:rPr lang="en-US" sz="2000" dirty="0"/>
              <a:t>403(b) plans</a:t>
            </a:r>
          </a:p>
          <a:p>
            <a:pPr lvl="1"/>
            <a:r>
              <a:rPr lang="en-US" sz="2000" dirty="0"/>
              <a:t>Permanent losses</a:t>
            </a:r>
          </a:p>
          <a:p>
            <a:pPr lvl="1"/>
            <a:r>
              <a:rPr lang="en-US" sz="2000" dirty="0"/>
              <a:t>125 plans (i.e., “cafeteria“ plans)</a:t>
            </a:r>
            <a:endParaRPr lang="en-US" sz="2400" dirty="0"/>
          </a:p>
          <a:p>
            <a:r>
              <a:rPr lang="en-US" sz="2400" dirty="0"/>
              <a:t>More interesting</a:t>
            </a:r>
          </a:p>
          <a:p>
            <a:pPr lvl="1"/>
            <a:r>
              <a:rPr lang="en-US" sz="2000" dirty="0"/>
              <a:t>Which entity is the employer?</a:t>
            </a:r>
          </a:p>
          <a:p>
            <a:pPr lvl="1"/>
            <a:r>
              <a:rPr lang="en-US" sz="2000" dirty="0"/>
              <a:t>Payments to beneficiaries</a:t>
            </a:r>
          </a:p>
          <a:p>
            <a:pPr lvl="1"/>
            <a:r>
              <a:rPr lang="en-US" sz="2000" dirty="0"/>
              <a:t>Interplay with Section 162(m)(6)</a:t>
            </a:r>
          </a:p>
        </p:txBody>
      </p:sp>
    </p:spTree>
    <p:extLst>
      <p:ext uri="{BB962C8B-B14F-4D97-AF65-F5344CB8AC3E}">
        <p14:creationId xmlns:p14="http://schemas.microsoft.com/office/powerpoint/2010/main" val="63601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722964-A687-4169-A625-2846AB93D5C7}"/>
              </a:ext>
            </a:extLst>
          </p:cNvPr>
          <p:cNvGraphicFramePr>
            <a:graphicFrameLocks noChangeAspect="1"/>
          </p:cNvGraphicFramePr>
          <p:nvPr>
            <p:custDataLst>
              <p:tags r:id="rId1"/>
            </p:custDataLst>
            <p:extLst>
              <p:ext uri="{D42A27DB-BD31-4B8C-83A1-F6EECF244321}">
                <p14:modId xmlns:p14="http://schemas.microsoft.com/office/powerpoint/2010/main" val="271440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4E722964-A687-4169-A625-2846AB93D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7ECD9432-B0D2-4251-B367-AF2DB68BA7C9}"/>
              </a:ext>
            </a:extLst>
          </p:cNvPr>
          <p:cNvSpPr>
            <a:spLocks noGrp="1"/>
          </p:cNvSpPr>
          <p:nvPr>
            <p:ph type="body" sz="quarter" idx="10"/>
          </p:nvPr>
        </p:nvSpPr>
        <p:spPr/>
        <p:txBody>
          <a:bodyPr/>
          <a:lstStyle/>
          <a:p>
            <a:r>
              <a:rPr lang="en-IN" dirty="0"/>
              <a:t>CARES Act and employment tax update</a:t>
            </a:r>
          </a:p>
        </p:txBody>
      </p:sp>
    </p:spTree>
    <p:extLst>
      <p:ext uri="{BB962C8B-B14F-4D97-AF65-F5344CB8AC3E}">
        <p14:creationId xmlns:p14="http://schemas.microsoft.com/office/powerpoint/2010/main" val="257290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9981F4-81CF-4808-B028-2BB8EF0743B8}"/>
              </a:ext>
            </a:extLst>
          </p:cNvPr>
          <p:cNvGraphicFramePr>
            <a:graphicFrameLocks noChangeAspect="1"/>
          </p:cNvGraphicFramePr>
          <p:nvPr>
            <p:custDataLst>
              <p:tags r:id="rId1"/>
            </p:custDataLst>
            <p:extLst>
              <p:ext uri="{D42A27DB-BD31-4B8C-83A1-F6EECF244321}">
                <p14:modId xmlns:p14="http://schemas.microsoft.com/office/powerpoint/2010/main" val="2159893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8A9981F4-81CF-4808-B028-2BB8EF0743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EDEA97-891E-4225-B999-ADC1BF90D6B8}"/>
              </a:ext>
            </a:extLst>
          </p:cNvPr>
          <p:cNvSpPr>
            <a:spLocks noGrp="1"/>
          </p:cNvSpPr>
          <p:nvPr>
            <p:ph type="title"/>
          </p:nvPr>
        </p:nvSpPr>
        <p:spPr>
          <a:xfrm>
            <a:off x="457201" y="294200"/>
            <a:ext cx="8229600" cy="590400"/>
          </a:xfrm>
          <a:sp3d/>
        </p:spPr>
        <p:txBody>
          <a:bodyPr vert="horz"/>
          <a:lstStyle/>
          <a:p>
            <a:r>
              <a:rPr lang="en-GB" dirty="0"/>
              <a:t>The CARES Act revisited — the ERC and Section 127</a:t>
            </a:r>
            <a:endParaRPr lang="en-US" dirty="0"/>
          </a:p>
        </p:txBody>
      </p:sp>
      <p:sp>
        <p:nvSpPr>
          <p:cNvPr id="6" name="Content Placeholder 5">
            <a:extLst>
              <a:ext uri="{FF2B5EF4-FFF2-40B4-BE49-F238E27FC236}">
                <a16:creationId xmlns:a16="http://schemas.microsoft.com/office/drawing/2014/main" id="{9573B23A-9059-4737-A672-9F87F843113F}"/>
              </a:ext>
            </a:extLst>
          </p:cNvPr>
          <p:cNvSpPr>
            <a:spLocks noGrp="1"/>
          </p:cNvSpPr>
          <p:nvPr>
            <p:ph idx="1"/>
          </p:nvPr>
        </p:nvSpPr>
        <p:spPr>
          <a:xfrm>
            <a:off x="457201" y="1137920"/>
            <a:ext cx="8229600" cy="5187466"/>
          </a:xfrm>
          <a:sp3d/>
        </p:spPr>
        <p:txBody>
          <a:bodyPr/>
          <a:lstStyle/>
          <a:p>
            <a:r>
              <a:rPr lang="en-US" sz="1600" dirty="0"/>
              <a:t>Status of the ERC:</a:t>
            </a:r>
          </a:p>
          <a:p>
            <a:pPr lvl="1"/>
            <a:r>
              <a:rPr lang="en-US" sz="1400" dirty="0"/>
              <a:t>Pending legislation ceases ERC claim filing as of January 31, 2024, for all years.</a:t>
            </a:r>
          </a:p>
          <a:p>
            <a:pPr lvl="1"/>
            <a:r>
              <a:rPr lang="en-US" sz="1400" dirty="0"/>
              <a:t>If pending legislations does not pass, statute for IRS assessment for years 2020 expired on April 15, 2024, and the statute expires for Q1 and Q2 2021 on April 15, 2025. </a:t>
            </a:r>
          </a:p>
          <a:p>
            <a:pPr lvl="1"/>
            <a:r>
              <a:rPr lang="en-US" sz="1400" dirty="0"/>
              <a:t>Statute for IRS assessment for Q3 2021 is extended to April 15, 2027.</a:t>
            </a:r>
          </a:p>
          <a:p>
            <a:pPr lvl="1"/>
            <a:r>
              <a:rPr lang="en-US" sz="1400" dirty="0"/>
              <a:t>Federal law provides the IRS two years from the date the refund was issued to bring a civil suit for erroneous refund claims. </a:t>
            </a:r>
          </a:p>
          <a:p>
            <a:pPr lvl="1"/>
            <a:r>
              <a:rPr lang="en-US" sz="1400" dirty="0"/>
              <a:t>The IRS backlog for processing Forms 941-X topped 1.1m in November 2023. </a:t>
            </a:r>
          </a:p>
          <a:p>
            <a:pPr lvl="1"/>
            <a:r>
              <a:rPr lang="en-US" sz="1400" dirty="0"/>
              <a:t>There is increased scrutiny and audits of refund claims.</a:t>
            </a:r>
          </a:p>
          <a:p>
            <a:pPr lvl="1"/>
            <a:r>
              <a:rPr lang="en-US" sz="1400" dirty="0">
                <a:latin typeface="+mn-lt"/>
                <a:ea typeface="Calibri" panose="020F0502020204030204" pitchFamily="34" charset="0"/>
                <a:cs typeface="Times New Roman" panose="02020603050405020304" pitchFamily="18" charset="0"/>
              </a:rPr>
              <a:t>The </a:t>
            </a:r>
            <a:r>
              <a:rPr lang="en-US" sz="1400" dirty="0">
                <a:effectLst/>
                <a:latin typeface="+mn-lt"/>
                <a:ea typeface="Calibri" panose="020F0502020204030204" pitchFamily="34" charset="0"/>
                <a:cs typeface="Times New Roman" panose="02020603050405020304" pitchFamily="18" charset="0"/>
              </a:rPr>
              <a:t>IRS announced a moratorium on processing ERC claims received after September 14, 2023, as they investigate if any claims may include fraud. </a:t>
            </a:r>
          </a:p>
          <a:p>
            <a:pPr lvl="1"/>
            <a:r>
              <a:rPr lang="en-US" sz="1400" dirty="0">
                <a:latin typeface="+mj-lt"/>
                <a:ea typeface="Calibri" panose="020F0502020204030204" pitchFamily="34" charset="0"/>
                <a:cs typeface="Times New Roman" panose="02020603050405020304" pitchFamily="18" charset="0"/>
              </a:rPr>
              <a:t>There is a v</a:t>
            </a:r>
            <a:r>
              <a:rPr lang="en-US" sz="1400" dirty="0">
                <a:effectLst/>
                <a:latin typeface="+mj-lt"/>
                <a:ea typeface="Calibri" panose="020F0502020204030204" pitchFamily="34" charset="0"/>
                <a:cs typeface="Times New Roman" panose="02020603050405020304" pitchFamily="18" charset="0"/>
              </a:rPr>
              <a:t>oluntary disclosure program for erroneous ERC claims that could be voluntarily withdrawn by March 22, 2024, with no penalties. </a:t>
            </a:r>
            <a:endParaRPr lang="en-US" sz="1400" dirty="0">
              <a:latin typeface="+mj-lt"/>
            </a:endParaRPr>
          </a:p>
          <a:p>
            <a:r>
              <a:rPr lang="en-US" sz="1600" dirty="0"/>
              <a:t>Section 127 expansion for student loans</a:t>
            </a:r>
          </a:p>
          <a:p>
            <a:pPr lvl="1"/>
            <a:r>
              <a:rPr lang="en-US" sz="1400" dirty="0"/>
              <a:t>Employers can provide up to $5,250 of tax-free qualified student loan assistance. </a:t>
            </a:r>
          </a:p>
          <a:p>
            <a:pPr lvl="1"/>
            <a:r>
              <a:rPr lang="en-US" sz="1400" dirty="0"/>
              <a:t>This was applied only for 2020.</a:t>
            </a:r>
          </a:p>
          <a:p>
            <a:pPr lvl="1"/>
            <a:r>
              <a:rPr lang="en-US" sz="1400" dirty="0"/>
              <a:t>It was later extended through 2025.</a:t>
            </a:r>
          </a:p>
        </p:txBody>
      </p:sp>
    </p:spTree>
    <p:extLst>
      <p:ext uri="{BB962C8B-B14F-4D97-AF65-F5344CB8AC3E}">
        <p14:creationId xmlns:p14="http://schemas.microsoft.com/office/powerpoint/2010/main" val="381193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9981F4-81CF-4808-B028-2BB8EF0743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8A9981F4-81CF-4808-B028-2BB8EF0743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EDEA97-891E-4225-B999-ADC1BF90D6B8}"/>
              </a:ext>
            </a:extLst>
          </p:cNvPr>
          <p:cNvSpPr>
            <a:spLocks noGrp="1"/>
          </p:cNvSpPr>
          <p:nvPr>
            <p:ph type="title"/>
          </p:nvPr>
        </p:nvSpPr>
        <p:spPr>
          <a:xfrm>
            <a:off x="457201" y="294200"/>
            <a:ext cx="8229600" cy="590400"/>
          </a:xfrm>
          <a:sp3d/>
        </p:spPr>
        <p:txBody>
          <a:bodyPr vert="horz"/>
          <a:lstStyle/>
          <a:p>
            <a:r>
              <a:rPr lang="en-GB" dirty="0"/>
              <a:t>Employment tax updates</a:t>
            </a:r>
            <a:endParaRPr lang="en-US" dirty="0"/>
          </a:p>
        </p:txBody>
      </p:sp>
      <p:sp>
        <p:nvSpPr>
          <p:cNvPr id="6" name="Content Placeholder 5">
            <a:extLst>
              <a:ext uri="{FF2B5EF4-FFF2-40B4-BE49-F238E27FC236}">
                <a16:creationId xmlns:a16="http://schemas.microsoft.com/office/drawing/2014/main" id="{9573B23A-9059-4737-A672-9F87F843113F}"/>
              </a:ext>
            </a:extLst>
          </p:cNvPr>
          <p:cNvSpPr>
            <a:spLocks noGrp="1"/>
          </p:cNvSpPr>
          <p:nvPr>
            <p:ph idx="1"/>
          </p:nvPr>
        </p:nvSpPr>
        <p:spPr>
          <a:xfrm>
            <a:off x="457201" y="1137920"/>
            <a:ext cx="8229600" cy="4947920"/>
          </a:xfrm>
          <a:sp3d/>
        </p:spPr>
        <p:txBody>
          <a:bodyPr/>
          <a:lstStyle/>
          <a:p>
            <a:r>
              <a:rPr lang="en-US" dirty="0"/>
              <a:t>IRS has increased employment tax audits. Focus of audits are:</a:t>
            </a:r>
          </a:p>
          <a:p>
            <a:pPr lvl="1"/>
            <a:r>
              <a:rPr lang="en-US" dirty="0"/>
              <a:t>Temporary housing</a:t>
            </a:r>
          </a:p>
          <a:p>
            <a:pPr lvl="1"/>
            <a:r>
              <a:rPr lang="en-US" dirty="0"/>
              <a:t>Meals</a:t>
            </a:r>
          </a:p>
          <a:p>
            <a:pPr lvl="1"/>
            <a:r>
              <a:rPr lang="en-US" dirty="0"/>
              <a:t>Vehicles</a:t>
            </a:r>
          </a:p>
          <a:p>
            <a:pPr lvl="1"/>
            <a:r>
              <a:rPr lang="en-US" dirty="0"/>
              <a:t>Fringe benefits, including gift cards</a:t>
            </a:r>
          </a:p>
          <a:p>
            <a:pPr lvl="1"/>
            <a:r>
              <a:rPr lang="en-US" dirty="0"/>
              <a:t>Worker classification (employee vs. independent contractor)</a:t>
            </a:r>
            <a:endParaRPr lang="en-US" sz="1600" dirty="0"/>
          </a:p>
          <a:p>
            <a:pPr marL="267319" lvl="1"/>
            <a:r>
              <a:rPr lang="en-US" sz="2000" dirty="0"/>
              <a:t>Second installment of social security tax deferral: if either first or second installment was late, the IRS may assess penalty of 10% on both installment payments. Interest will also apply.</a:t>
            </a:r>
            <a:endParaRPr lang="en-US" sz="1600" dirty="0"/>
          </a:p>
          <a:p>
            <a:pPr marL="267319" lvl="1"/>
            <a:r>
              <a:rPr lang="en-US" sz="2000" dirty="0"/>
              <a:t>California removed the state disability insurance (SDI) wage cap as of January 1, 2024. Many employers opting to revert to private or self-insured plan, i.e., a voluntary disability insurance (VDI) plan, to maintain current benefits at a potentially lower contribution rate. The state must approve a VDI plan.</a:t>
            </a:r>
          </a:p>
          <a:p>
            <a:pPr marL="267320" lvl="1" indent="0">
              <a:buNone/>
            </a:pPr>
            <a:endParaRPr lang="en-US" sz="1600" dirty="0"/>
          </a:p>
          <a:p>
            <a:pPr marL="267320" lvl="1" indent="0">
              <a:buNone/>
            </a:pPr>
            <a:endParaRPr lang="en-US" dirty="0"/>
          </a:p>
          <a:p>
            <a:pPr lvl="1"/>
            <a:endParaRPr lang="en-US" sz="2000" dirty="0"/>
          </a:p>
        </p:txBody>
      </p:sp>
    </p:spTree>
    <p:extLst>
      <p:ext uri="{BB962C8B-B14F-4D97-AF65-F5344CB8AC3E}">
        <p14:creationId xmlns:p14="http://schemas.microsoft.com/office/powerpoint/2010/main" val="6988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938F1A-7CF0-4CB1-A8E0-5CCECA28D7D6}"/>
              </a:ext>
            </a:extLst>
          </p:cNvPr>
          <p:cNvGraphicFramePr>
            <a:graphicFrameLocks noChangeAspect="1"/>
          </p:cNvGraphicFramePr>
          <p:nvPr>
            <p:custDataLst>
              <p:tags r:id="rId1"/>
            </p:custDataLst>
            <p:extLst>
              <p:ext uri="{D42A27DB-BD31-4B8C-83A1-F6EECF244321}">
                <p14:modId xmlns:p14="http://schemas.microsoft.com/office/powerpoint/2010/main" val="3463969007"/>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3C938F1A-7CF0-4CB1-A8E0-5CCECA28D7D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255EA66-7C75-4737-8197-383E8908861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457201" y="294200"/>
            <a:ext cx="8229600" cy="590400"/>
          </a:xfrm>
        </p:spPr>
        <p:txBody>
          <a:bodyPr vert="horz"/>
          <a:lstStyle/>
          <a:p>
            <a:r>
              <a:rPr lang="en-US" dirty="0"/>
              <a:t>Polling question 2</a:t>
            </a:r>
          </a:p>
        </p:txBody>
      </p:sp>
      <p:sp>
        <p:nvSpPr>
          <p:cNvPr id="21" name="Title 1">
            <a:extLst>
              <a:ext uri="{FF2B5EF4-FFF2-40B4-BE49-F238E27FC236}">
                <a16:creationId xmlns:a16="http://schemas.microsoft.com/office/drawing/2014/main" id="{E13BB49C-3590-4709-BEB2-A051FA5AAA6B}"/>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Two years from the filing of the employer’s refund claim</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3" name="Title 1">
            <a:extLst>
              <a:ext uri="{FF2B5EF4-FFF2-40B4-BE49-F238E27FC236}">
                <a16:creationId xmlns:a16="http://schemas.microsoft.com/office/drawing/2014/main" id="{AF875332-B7DE-49FC-8DEE-B5257A7A616E}"/>
              </a:ext>
            </a:extLst>
          </p:cNvPr>
          <p:cNvSpPr txBox="1">
            <a:spLocks/>
          </p:cNvSpPr>
          <p:nvPr/>
        </p:nvSpPr>
        <p:spPr>
          <a:xfrm>
            <a:off x="1092201" y="1084249"/>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How long does the IRS have to bring a civil suit related to an employee retention credit refund claim?</a:t>
            </a:r>
          </a:p>
        </p:txBody>
      </p:sp>
      <p:sp>
        <p:nvSpPr>
          <p:cNvPr id="28" name="Title 1">
            <a:extLst>
              <a:ext uri="{FF2B5EF4-FFF2-40B4-BE49-F238E27FC236}">
                <a16:creationId xmlns:a16="http://schemas.microsoft.com/office/drawing/2014/main" id="{6F6FEE84-1E07-4551-B8CF-7C23E1BBB145}"/>
              </a:ext>
            </a:extLst>
          </p:cNvPr>
          <p:cNvSpPr txBox="1">
            <a:spLocks/>
          </p:cNvSpPr>
          <p:nvPr/>
        </p:nvSpPr>
        <p:spPr>
          <a:xfrm>
            <a:off x="1532475" y="4168504"/>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One year from the filing of the employer’s refund claim</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30" name="Title 1">
            <a:extLst>
              <a:ext uri="{FF2B5EF4-FFF2-40B4-BE49-F238E27FC236}">
                <a16:creationId xmlns:a16="http://schemas.microsoft.com/office/drawing/2014/main" id="{0C16E14B-EB08-41B3-AB00-CDA8BBC0E174}"/>
              </a:ext>
            </a:extLst>
          </p:cNvPr>
          <p:cNvSpPr txBox="1">
            <a:spLocks/>
          </p:cNvSpPr>
          <p:nvPr/>
        </p:nvSpPr>
        <p:spPr>
          <a:xfrm>
            <a:off x="1532475" y="4866127"/>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None of the above</a:t>
            </a:r>
          </a:p>
        </p:txBody>
      </p:sp>
      <p:sp>
        <p:nvSpPr>
          <p:cNvPr id="34" name="Oval 33">
            <a:extLst>
              <a:ext uri="{FF2B5EF4-FFF2-40B4-BE49-F238E27FC236}">
                <a16:creationId xmlns:a16="http://schemas.microsoft.com/office/drawing/2014/main" id="{182D3EE3-A2D2-4182-8759-52387C4D1FEA}"/>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5" name="Oval 34">
            <a:extLst>
              <a:ext uri="{FF2B5EF4-FFF2-40B4-BE49-F238E27FC236}">
                <a16:creationId xmlns:a16="http://schemas.microsoft.com/office/drawing/2014/main" id="{784AB1F4-BC1F-4515-8197-D6B1C7216827}"/>
              </a:ext>
            </a:extLst>
          </p:cNvPr>
          <p:cNvSpPr/>
          <p:nvPr/>
        </p:nvSpPr>
        <p:spPr>
          <a:xfrm>
            <a:off x="1092201" y="3512110"/>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6" name="Oval 35">
            <a:extLst>
              <a:ext uri="{FF2B5EF4-FFF2-40B4-BE49-F238E27FC236}">
                <a16:creationId xmlns:a16="http://schemas.microsoft.com/office/drawing/2014/main" id="{899A501D-84C0-4E55-AD03-D75D6F7FFA70}"/>
              </a:ext>
            </a:extLst>
          </p:cNvPr>
          <p:cNvSpPr/>
          <p:nvPr/>
        </p:nvSpPr>
        <p:spPr>
          <a:xfrm>
            <a:off x="1092201" y="281448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7" name="Oval 36">
            <a:extLst>
              <a:ext uri="{FF2B5EF4-FFF2-40B4-BE49-F238E27FC236}">
                <a16:creationId xmlns:a16="http://schemas.microsoft.com/office/drawing/2014/main" id="{E53F5684-B0B5-41CB-9F01-6385E0FFE322}"/>
              </a:ext>
            </a:extLst>
          </p:cNvPr>
          <p:cNvSpPr/>
          <p:nvPr/>
        </p:nvSpPr>
        <p:spPr>
          <a:xfrm>
            <a:off x="1092201" y="4209733"/>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8" name="Oval 37">
            <a:extLst>
              <a:ext uri="{FF2B5EF4-FFF2-40B4-BE49-F238E27FC236}">
                <a16:creationId xmlns:a16="http://schemas.microsoft.com/office/drawing/2014/main" id="{9BEDD14B-0D5C-4203-96F2-1C173006D884}"/>
              </a:ext>
            </a:extLst>
          </p:cNvPr>
          <p:cNvSpPr/>
          <p:nvPr/>
        </p:nvSpPr>
        <p:spPr>
          <a:xfrm>
            <a:off x="1092201" y="490735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E</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2" name="Title 1">
            <a:extLst>
              <a:ext uri="{FF2B5EF4-FFF2-40B4-BE49-F238E27FC236}">
                <a16:creationId xmlns:a16="http://schemas.microsoft.com/office/drawing/2014/main" id="{C1BB387D-1499-4BFB-9CBC-A435B679CA42}"/>
              </a:ext>
            </a:extLst>
          </p:cNvPr>
          <p:cNvSpPr txBox="1">
            <a:spLocks/>
          </p:cNvSpPr>
          <p:nvPr/>
        </p:nvSpPr>
        <p:spPr>
          <a:xfrm>
            <a:off x="1532475" y="2773259"/>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The regular statute of limitation for Form 941 filing</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4" name="Title 1">
            <a:extLst>
              <a:ext uri="{FF2B5EF4-FFF2-40B4-BE49-F238E27FC236}">
                <a16:creationId xmlns:a16="http://schemas.microsoft.com/office/drawing/2014/main" id="{BF71D07E-EB44-410A-9F12-2BB20540BE69}"/>
              </a:ext>
            </a:extLst>
          </p:cNvPr>
          <p:cNvSpPr txBox="1">
            <a:spLocks/>
          </p:cNvSpPr>
          <p:nvPr/>
        </p:nvSpPr>
        <p:spPr>
          <a:xfrm>
            <a:off x="1616037" y="3517046"/>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9" name="Title 1">
            <a:extLst>
              <a:ext uri="{FF2B5EF4-FFF2-40B4-BE49-F238E27FC236}">
                <a16:creationId xmlns:a16="http://schemas.microsoft.com/office/drawing/2014/main" id="{8E6EB78B-5000-4626-952C-95CB2187044B}"/>
              </a:ext>
            </a:extLst>
          </p:cNvPr>
          <p:cNvSpPr txBox="1">
            <a:spLocks/>
          </p:cNvSpPr>
          <p:nvPr/>
        </p:nvSpPr>
        <p:spPr>
          <a:xfrm>
            <a:off x="1574256" y="3512110"/>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Two years from the date the refund was issued</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3" name="Rectangle 2">
            <a:extLst>
              <a:ext uri="{FF2B5EF4-FFF2-40B4-BE49-F238E27FC236}">
                <a16:creationId xmlns:a16="http://schemas.microsoft.com/office/drawing/2014/main" id="{22B4F9CC-9680-A6D0-79F7-5BE83545ECBA}"/>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E2E38"/>
                </a:solidFill>
                <a:effectLst/>
                <a:uLnTx/>
                <a:uFillTx/>
                <a:latin typeface="EYInterstate Light"/>
                <a:ea typeface="+mn-ea"/>
                <a:cs typeface="+mn-cs"/>
              </a:rPr>
              <a:t>Q</a:t>
            </a:r>
          </a:p>
        </p:txBody>
      </p:sp>
    </p:spTree>
    <p:extLst>
      <p:ext uri="{BB962C8B-B14F-4D97-AF65-F5344CB8AC3E}">
        <p14:creationId xmlns:p14="http://schemas.microsoft.com/office/powerpoint/2010/main" val="85806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722964-A687-4169-A625-2846AB93D5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4E722964-A687-4169-A625-2846AB93D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7ECD9432-B0D2-4251-B367-AF2DB68BA7C9}"/>
              </a:ext>
            </a:extLst>
          </p:cNvPr>
          <p:cNvSpPr>
            <a:spLocks noGrp="1"/>
          </p:cNvSpPr>
          <p:nvPr>
            <p:ph type="body" sz="quarter" idx="10"/>
          </p:nvPr>
        </p:nvSpPr>
        <p:spPr>
          <a:xfrm>
            <a:off x="454963" y="1137022"/>
            <a:ext cx="4392808" cy="1202318"/>
          </a:xfrm>
        </p:spPr>
        <p:txBody>
          <a:bodyPr/>
          <a:lstStyle/>
          <a:p>
            <a:r>
              <a:rPr lang="en-IN" sz="2800" dirty="0">
                <a:latin typeface="EYInterstate Light" panose="02000506000000020004" pitchFamily="2" charset="0"/>
                <a:cs typeface="Arial" charset="0"/>
              </a:rPr>
              <a:t>Public disclosure of executive compensation: Form 990</a:t>
            </a:r>
            <a:endParaRPr lang="en-IN" dirty="0"/>
          </a:p>
        </p:txBody>
      </p:sp>
    </p:spTree>
    <p:extLst>
      <p:ext uri="{BB962C8B-B14F-4D97-AF65-F5344CB8AC3E}">
        <p14:creationId xmlns:p14="http://schemas.microsoft.com/office/powerpoint/2010/main" val="8605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40654A7-458C-4F01-953F-17A1EC639B83}"/>
              </a:ext>
            </a:extLst>
          </p:cNvPr>
          <p:cNvGraphicFramePr>
            <a:graphicFrameLocks noChangeAspect="1"/>
          </p:cNvGraphicFramePr>
          <p:nvPr>
            <p:custDataLst>
              <p:tags r:id="rId1"/>
            </p:custDataLst>
            <p:extLst>
              <p:ext uri="{D42A27DB-BD31-4B8C-83A1-F6EECF244321}">
                <p14:modId xmlns:p14="http://schemas.microsoft.com/office/powerpoint/2010/main" val="3039684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D40654A7-458C-4F01-953F-17A1EC639B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Form 990, Part VII compensation reporting</a:t>
            </a:r>
          </a:p>
        </p:txBody>
      </p:sp>
      <p:sp>
        <p:nvSpPr>
          <p:cNvPr id="3" name="Content Placeholder 2"/>
          <p:cNvSpPr>
            <a:spLocks noGrp="1"/>
          </p:cNvSpPr>
          <p:nvPr>
            <p:ph idx="1"/>
          </p:nvPr>
        </p:nvSpPr>
        <p:spPr/>
        <p:txBody>
          <a:bodyPr/>
          <a:lstStyle/>
          <a:p>
            <a:r>
              <a:rPr lang="en-US" altLang="en-US" dirty="0"/>
              <a:t>Transparency</a:t>
            </a:r>
          </a:p>
          <a:p>
            <a:r>
              <a:rPr lang="en-US" altLang="en-US" dirty="0"/>
              <a:t>Relationships</a:t>
            </a:r>
            <a:r>
              <a:rPr lang="en-US" altLang="en-US" sz="3200" dirty="0"/>
              <a:t> </a:t>
            </a:r>
          </a:p>
          <a:p>
            <a:pPr lvl="1"/>
            <a:r>
              <a:rPr lang="en-US" altLang="en-US" dirty="0"/>
              <a:t>Officers</a:t>
            </a:r>
          </a:p>
          <a:p>
            <a:pPr lvl="1"/>
            <a:r>
              <a:rPr lang="en-US" altLang="en-US" dirty="0"/>
              <a:t>Directors</a:t>
            </a:r>
          </a:p>
          <a:p>
            <a:pPr lvl="1"/>
            <a:r>
              <a:rPr lang="en-US" altLang="en-US" dirty="0"/>
              <a:t>Key employees</a:t>
            </a:r>
          </a:p>
          <a:p>
            <a:pPr lvl="1"/>
            <a:r>
              <a:rPr lang="en-US" altLang="en-US" dirty="0"/>
              <a:t>Contractors</a:t>
            </a:r>
          </a:p>
          <a:p>
            <a:r>
              <a:rPr lang="en-US" altLang="en-US" dirty="0"/>
              <a:t>Organization assets used for exempt purposes </a:t>
            </a:r>
          </a:p>
          <a:p>
            <a:pPr lvl="1"/>
            <a:endParaRPr lang="en-GB" dirty="0"/>
          </a:p>
        </p:txBody>
      </p:sp>
    </p:spTree>
    <p:extLst>
      <p:ext uri="{BB962C8B-B14F-4D97-AF65-F5344CB8AC3E}">
        <p14:creationId xmlns:p14="http://schemas.microsoft.com/office/powerpoint/2010/main" val="13710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9C8B656-2E14-470C-B67E-F00F82F712B3}"/>
              </a:ext>
            </a:extLst>
          </p:cNvPr>
          <p:cNvGraphicFramePr>
            <a:graphicFrameLocks noChangeAspect="1"/>
          </p:cNvGraphicFramePr>
          <p:nvPr>
            <p:custDataLst>
              <p:tags r:id="rId1"/>
            </p:custDataLst>
            <p:extLst>
              <p:ext uri="{D42A27DB-BD31-4B8C-83A1-F6EECF244321}">
                <p14:modId xmlns:p14="http://schemas.microsoft.com/office/powerpoint/2010/main" val="3129994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19C8B656-2E14-470C-B67E-F00F82F71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GB" dirty="0"/>
              <a:t>Disclaimer</a:t>
            </a:r>
          </a:p>
        </p:txBody>
      </p:sp>
      <p:sp>
        <p:nvSpPr>
          <p:cNvPr id="3" name="Content Placeholder 2"/>
          <p:cNvSpPr>
            <a:spLocks noGrp="1"/>
          </p:cNvSpPr>
          <p:nvPr>
            <p:ph idx="1"/>
          </p:nvPr>
        </p:nvSpPr>
        <p:spPr>
          <a:xfrm>
            <a:off x="457201" y="1137920"/>
            <a:ext cx="8229600" cy="4947920"/>
          </a:xfrm>
        </p:spPr>
        <p:txBody>
          <a:bodyPr/>
          <a:lstStyle/>
          <a:p>
            <a:pPr lvl="0"/>
            <a:r>
              <a:rPr lang="en-US" altLang="en-US" sz="15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500" dirty="0"/>
              <a:t>This presentation is © 2024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a:p>
            <a:pPr lvl="0"/>
            <a:r>
              <a:rPr lang="en-US" altLang="en-US" sz="1500" dirty="0"/>
              <a:t>Ernst &amp; Young LLP expressly disclaims any liability in connection with use of this presentation or its contents by any third party.</a:t>
            </a:r>
          </a:p>
          <a:p>
            <a:pPr lvl="0"/>
            <a:r>
              <a:rPr lang="en-US" altLang="en-US" sz="1500" dirty="0"/>
              <a:t>Views expressed in this presentation are those of the speakers and do not necessarily represent the views of Ernst &amp; Young LLP.</a:t>
            </a:r>
          </a:p>
          <a:p>
            <a:pPr lvl="0"/>
            <a:r>
              <a:rPr lang="en-US" altLang="en-US" sz="1500" dirty="0"/>
              <a:t>This presentation is provided solely for the purpose of enhancing knowledge on tax matters. It does not provide tax advice to any taxpayer because it does not take into account any specific taxpayer’s facts and circumstances.</a:t>
            </a:r>
          </a:p>
          <a:p>
            <a:pPr lvl="0"/>
            <a:r>
              <a:rPr lang="en-US" altLang="en-US" sz="1500" dirty="0"/>
              <a:t>These slides are for educational purposes only and are not intended and should not be relied upon, as accounting advice.</a:t>
            </a:r>
            <a:endParaRPr lang="en-GB" sz="1500" dirty="0"/>
          </a:p>
        </p:txBody>
      </p:sp>
    </p:spTree>
    <p:extLst>
      <p:ext uri="{BB962C8B-B14F-4D97-AF65-F5344CB8AC3E}">
        <p14:creationId xmlns:p14="http://schemas.microsoft.com/office/powerpoint/2010/main" val="17357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2960300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GB" dirty="0"/>
              <a:t>Form 990, Part VII compensation reporting (cont.)</a:t>
            </a:r>
          </a:p>
        </p:txBody>
      </p:sp>
      <p:sp>
        <p:nvSpPr>
          <p:cNvPr id="5" name="Content Placeholder 4">
            <a:extLst>
              <a:ext uri="{FF2B5EF4-FFF2-40B4-BE49-F238E27FC236}">
                <a16:creationId xmlns:a16="http://schemas.microsoft.com/office/drawing/2014/main" id="{5D606F00-A728-2E5B-9C55-2DC5430ADF2F}"/>
              </a:ext>
            </a:extLst>
          </p:cNvPr>
          <p:cNvSpPr>
            <a:spLocks noGrp="1"/>
          </p:cNvSpPr>
          <p:nvPr>
            <p:ph idx="1"/>
          </p:nvPr>
        </p:nvSpPr>
        <p:spPr/>
        <p:txBody>
          <a:bodyPr/>
          <a:lstStyle/>
          <a:p>
            <a:r>
              <a:rPr lang="en-US" dirty="0"/>
              <a:t>All current officers and directors need to be reported regardless of amount:</a:t>
            </a:r>
          </a:p>
          <a:p>
            <a:pPr lvl="1"/>
            <a:r>
              <a:rPr lang="en-US" dirty="0"/>
              <a:t>“Current” means the individual served during the organization’s fiscal/tax year (even partially).</a:t>
            </a:r>
          </a:p>
          <a:p>
            <a:r>
              <a:rPr lang="en-US" dirty="0"/>
              <a:t>Key employee:</a:t>
            </a:r>
          </a:p>
          <a:p>
            <a:pPr lvl="1"/>
            <a:r>
              <a:rPr lang="en-US" dirty="0"/>
              <a:t>Organization-wide control, similar to an officer, director or trustee, </a:t>
            </a:r>
            <a:r>
              <a:rPr lang="en-US" b="1" dirty="0"/>
              <a:t>or</a:t>
            </a:r>
            <a:r>
              <a:rPr lang="en-US" dirty="0"/>
              <a:t> control over 10% of the organization’s activities, assets, income or expenses.</a:t>
            </a:r>
            <a:endParaRPr lang="en-US" b="1" dirty="0"/>
          </a:p>
          <a:p>
            <a:pPr lvl="1"/>
            <a:r>
              <a:rPr lang="en-US" dirty="0"/>
              <a:t>One of 20 highest compensated:</a:t>
            </a:r>
          </a:p>
          <a:p>
            <a:endParaRPr lang="en-IN" dirty="0"/>
          </a:p>
        </p:txBody>
      </p:sp>
      <p:graphicFrame>
        <p:nvGraphicFramePr>
          <p:cNvPr id="6" name="Content Placeholder 20">
            <a:extLst>
              <a:ext uri="{FF2B5EF4-FFF2-40B4-BE49-F238E27FC236}">
                <a16:creationId xmlns:a16="http://schemas.microsoft.com/office/drawing/2014/main" id="{DE44FD31-67F4-C007-C19A-A11223258B4D}"/>
              </a:ext>
            </a:extLst>
          </p:cNvPr>
          <p:cNvGraphicFramePr>
            <a:graphicFrameLocks/>
          </p:cNvGraphicFramePr>
          <p:nvPr>
            <p:extLst>
              <p:ext uri="{D42A27DB-BD31-4B8C-83A1-F6EECF244321}">
                <p14:modId xmlns:p14="http://schemas.microsoft.com/office/powerpoint/2010/main" val="2452673382"/>
              </p:ext>
            </p:extLst>
          </p:nvPr>
        </p:nvGraphicFramePr>
        <p:xfrm>
          <a:off x="1002889" y="4178591"/>
          <a:ext cx="7683910" cy="1880669"/>
        </p:xfrm>
        <a:graphic>
          <a:graphicData uri="http://schemas.openxmlformats.org/drawingml/2006/table">
            <a:tbl>
              <a:tblPr firstRow="1" bandRow="1"/>
              <a:tblGrid>
                <a:gridCol w="4448198">
                  <a:extLst>
                    <a:ext uri="{9D8B030D-6E8A-4147-A177-3AD203B41FA5}">
                      <a16:colId xmlns:a16="http://schemas.microsoft.com/office/drawing/2014/main" val="20000"/>
                    </a:ext>
                  </a:extLst>
                </a:gridCol>
                <a:gridCol w="1617856">
                  <a:extLst>
                    <a:ext uri="{9D8B030D-6E8A-4147-A177-3AD203B41FA5}">
                      <a16:colId xmlns:a16="http://schemas.microsoft.com/office/drawing/2014/main" val="20001"/>
                    </a:ext>
                  </a:extLst>
                </a:gridCol>
                <a:gridCol w="1617856">
                  <a:extLst>
                    <a:ext uri="{9D8B030D-6E8A-4147-A177-3AD203B41FA5}">
                      <a16:colId xmlns:a16="http://schemas.microsoft.com/office/drawing/2014/main" val="20002"/>
                    </a:ext>
                  </a:extLst>
                </a:gridCol>
              </a:tblGrid>
              <a:tr h="342186">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r>
                        <a:rPr lang="en-GB" sz="1400" b="0" dirty="0">
                          <a:solidFill>
                            <a:srgbClr val="333333"/>
                          </a:solidFill>
                          <a:latin typeface="EYInterstate Light" panose="02000506000000020004" pitchFamily="2" charset="0"/>
                        </a:rPr>
                        <a:t>Summary threshold </a:t>
                      </a:r>
                    </a:p>
                  </a:txBody>
                  <a:tcPr marL="68544" marR="68544" marT="34272" marB="34272" anchor="ctr">
                    <a:lnL w="9525"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4C4CD"/>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r"/>
                      <a:r>
                        <a:rPr lang="en-GB" sz="1400" b="0" dirty="0">
                          <a:solidFill>
                            <a:srgbClr val="333333"/>
                          </a:solidFill>
                          <a:latin typeface="EYInterstate Light" panose="02000506000000020004" pitchFamily="2" charset="0"/>
                        </a:rPr>
                        <a:t>Current</a:t>
                      </a:r>
                    </a:p>
                  </a:txBody>
                  <a:tcPr marL="68544" marR="68544" marT="34272" marB="3427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4C4CD"/>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r"/>
                      <a:r>
                        <a:rPr lang="en-GB" sz="1400" b="0" dirty="0">
                          <a:solidFill>
                            <a:srgbClr val="333333"/>
                          </a:solidFill>
                          <a:latin typeface="EYInterstate Light" panose="02000506000000020004" pitchFamily="2" charset="0"/>
                        </a:rPr>
                        <a:t>Former</a:t>
                      </a:r>
                    </a:p>
                  </a:txBody>
                  <a:tcPr marL="68544" marR="68544" marT="34272" marB="34272" anchor="ctr">
                    <a:lnL w="6350" cap="flat" cmpd="sng" algn="ctr">
                      <a:no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0"/>
                  </a:ext>
                </a:extLst>
              </a:tr>
              <a:tr h="342186">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US" sz="1400" b="0" dirty="0">
                          <a:solidFill>
                            <a:schemeClr val="bg1"/>
                          </a:solidFill>
                          <a:latin typeface="EYInterstate Light" panose="02000506000000020004" pitchFamily="2" charset="0"/>
                        </a:rPr>
                        <a:t>Trustee/Director	</a:t>
                      </a:r>
                    </a:p>
                  </a:txBody>
                  <a:tcPr marL="68544" marR="68544" marT="34272" marB="34272" anchor="ctr">
                    <a:lnL w="9525"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400" b="0" dirty="0">
                          <a:solidFill>
                            <a:schemeClr val="bg1"/>
                          </a:solidFill>
                          <a:latin typeface="EYInterstate Light" panose="02000506000000020004" pitchFamily="2" charset="0"/>
                        </a:rPr>
                        <a:t>–</a:t>
                      </a:r>
                    </a:p>
                  </a:txBody>
                  <a:tcPr marL="68544" marR="68544" marT="34272" marB="3427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US" sz="1400" b="0" dirty="0">
                          <a:solidFill>
                            <a:schemeClr val="bg1"/>
                          </a:solidFill>
                          <a:latin typeface="EYInterstate Light" panose="02000506000000020004" pitchFamily="2" charset="0"/>
                        </a:rPr>
                        <a:t>&gt; $10,000</a:t>
                      </a:r>
                      <a:endParaRPr lang="en-GB" sz="1400" b="0" dirty="0">
                        <a:solidFill>
                          <a:schemeClr val="bg1"/>
                        </a:solidFill>
                        <a:latin typeface="EYInterstate Light" panose="02000506000000020004" pitchFamily="2" charset="0"/>
                      </a:endParaRPr>
                    </a:p>
                  </a:txBody>
                  <a:tcPr marL="68544" marR="68544" marT="34272" marB="34272" anchor="ctr">
                    <a:lnL w="6350" cap="flat" cmpd="sng" algn="ctr">
                      <a:noFill/>
                      <a:prstDash val="solid"/>
                      <a:round/>
                      <a:headEnd type="none" w="med" len="med"/>
                      <a:tailEnd type="none" w="med" len="med"/>
                    </a:lnL>
                    <a:lnR w="9525" cap="flat" cmpd="sng" algn="ctr">
                      <a:solidFill>
                        <a:srgbClr val="C4C4CD"/>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192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400" b="0" dirty="0">
                          <a:solidFill>
                            <a:schemeClr val="bg1"/>
                          </a:solidFill>
                          <a:latin typeface="EYInterstate Light" panose="02000506000000020004" pitchFamily="2" charset="0"/>
                        </a:rPr>
                        <a:t>Key employee</a:t>
                      </a:r>
                    </a:p>
                  </a:txBody>
                  <a:tcPr marL="68544" marR="68544" marT="34272" marB="34272" anchor="ctr">
                    <a:lnL w="9525"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US" sz="1400" b="0" dirty="0">
                          <a:solidFill>
                            <a:schemeClr val="bg1"/>
                          </a:solidFill>
                          <a:latin typeface="EYInterstate Light" panose="02000506000000020004" pitchFamily="2" charset="0"/>
                        </a:rPr>
                        <a:t>$150,000</a:t>
                      </a:r>
                      <a:endParaRPr lang="en-GB" sz="1400" b="0" dirty="0">
                        <a:solidFill>
                          <a:schemeClr val="bg1"/>
                        </a:solidFill>
                        <a:latin typeface="EYInterstate Light" panose="02000506000000020004" pitchFamily="2" charset="0"/>
                      </a:endParaRPr>
                    </a:p>
                  </a:txBody>
                  <a:tcPr marL="68544" marR="68544" marT="34272" marB="3427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US" sz="1400" b="0" dirty="0">
                          <a:solidFill>
                            <a:schemeClr val="bg1"/>
                          </a:solidFill>
                          <a:latin typeface="EYInterstate Light" panose="02000506000000020004" pitchFamily="2" charset="0"/>
                        </a:rPr>
                        <a:t>&gt; $100,000</a:t>
                      </a:r>
                      <a:endParaRPr lang="en-GB" sz="1400" b="0" dirty="0">
                        <a:solidFill>
                          <a:schemeClr val="bg1"/>
                        </a:solidFill>
                        <a:latin typeface="EYInterstate Light" panose="02000506000000020004" pitchFamily="2" charset="0"/>
                      </a:endParaRPr>
                    </a:p>
                  </a:txBody>
                  <a:tcPr marL="68544" marR="68544" marT="34272" marB="34272" anchor="ctr">
                    <a:lnL w="6350" cap="flat" cmpd="sng" algn="ctr">
                      <a:noFill/>
                      <a:prstDash val="solid"/>
                      <a:round/>
                      <a:headEnd type="none" w="med" len="med"/>
                      <a:tailEnd type="none" w="med" len="med"/>
                    </a:lnL>
                    <a:lnR w="9525" cap="flat" cmpd="sng" algn="ctr">
                      <a:solidFill>
                        <a:srgbClr val="C4C4CD"/>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2186">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US" sz="1400" b="0" dirty="0">
                          <a:solidFill>
                            <a:schemeClr val="bg1"/>
                          </a:solidFill>
                          <a:latin typeface="EYInterstate Light" panose="02000506000000020004" pitchFamily="2" charset="0"/>
                        </a:rPr>
                        <a:t>Officer</a:t>
                      </a:r>
                      <a:endParaRPr lang="en-GB" sz="1400" b="0" dirty="0">
                        <a:solidFill>
                          <a:schemeClr val="bg1"/>
                        </a:solidFill>
                        <a:latin typeface="EYInterstate Light" panose="02000506000000020004" pitchFamily="2" charset="0"/>
                      </a:endParaRPr>
                    </a:p>
                  </a:txBody>
                  <a:tcPr marL="68544" marR="68544" marT="34272" marB="34272" anchor="ctr">
                    <a:lnL w="9525"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US" sz="1400" b="0" dirty="0">
                          <a:solidFill>
                            <a:schemeClr val="bg1"/>
                          </a:solidFill>
                          <a:latin typeface="EYInterstate Light" panose="02000506000000020004" pitchFamily="2" charset="0"/>
                        </a:rPr>
                        <a:t>-</a:t>
                      </a:r>
                      <a:endParaRPr lang="en-GB" sz="1400" b="0" dirty="0">
                        <a:solidFill>
                          <a:schemeClr val="bg1"/>
                        </a:solidFill>
                        <a:latin typeface="EYInterstate Light" panose="02000506000000020004" pitchFamily="2" charset="0"/>
                      </a:endParaRPr>
                    </a:p>
                  </a:txBody>
                  <a:tcPr marL="68544" marR="68544" marT="34272" marB="3427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US" sz="1400" b="0" dirty="0">
                          <a:solidFill>
                            <a:schemeClr val="bg1"/>
                          </a:solidFill>
                          <a:latin typeface="EYInterstate Light" panose="02000506000000020004" pitchFamily="2" charset="0"/>
                        </a:rPr>
                        <a:t>&gt; $100,000</a:t>
                      </a:r>
                      <a:endParaRPr lang="en-GB" sz="1400" b="0" dirty="0">
                        <a:solidFill>
                          <a:schemeClr val="bg1"/>
                        </a:solidFill>
                        <a:latin typeface="EYInterstate Light" panose="02000506000000020004" pitchFamily="2" charset="0"/>
                      </a:endParaRPr>
                    </a:p>
                  </a:txBody>
                  <a:tcPr marL="68544" marR="68544" marT="34272" marB="34272" anchor="ctr">
                    <a:lnL w="6350" cap="flat" cmpd="sng" algn="ctr">
                      <a:noFill/>
                      <a:prstDash val="solid"/>
                      <a:round/>
                      <a:headEnd type="none" w="med" len="med"/>
                      <a:tailEnd type="none" w="med" len="med"/>
                    </a:lnL>
                    <a:lnR w="9525" cap="flat" cmpd="sng" algn="ctr">
                      <a:solidFill>
                        <a:srgbClr val="C4C4CD"/>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2186">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n-GB" sz="1400" b="0" dirty="0">
                          <a:solidFill>
                            <a:schemeClr val="bg1"/>
                          </a:solidFill>
                          <a:latin typeface="EYInterstate Light" panose="02000506000000020004" pitchFamily="2" charset="0"/>
                        </a:rPr>
                        <a:t>Five highest employees/IC</a:t>
                      </a:r>
                    </a:p>
                  </a:txBody>
                  <a:tcPr marL="68544" marR="68544" marT="34272" marB="34272" anchor="ctr">
                    <a:lnL w="9525"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GB" sz="1400" b="0" dirty="0">
                          <a:solidFill>
                            <a:schemeClr val="bg1"/>
                          </a:solidFill>
                          <a:latin typeface="EYInterstate Light" panose="02000506000000020004" pitchFamily="2" charset="0"/>
                        </a:rPr>
                        <a:t>5 highest </a:t>
                      </a:r>
                    </a:p>
                  </a:txBody>
                  <a:tcPr marL="68544" marR="68544" marT="34272" marB="3427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r"/>
                      <a:r>
                        <a:rPr lang="en-US" sz="1400" b="0" dirty="0">
                          <a:solidFill>
                            <a:schemeClr val="bg1"/>
                          </a:solidFill>
                          <a:latin typeface="EYInterstate Light" panose="02000506000000020004" pitchFamily="2" charset="0"/>
                        </a:rPr>
                        <a:t>&gt; $100,000</a:t>
                      </a:r>
                      <a:endParaRPr lang="en-GB" sz="1400" b="0" dirty="0">
                        <a:solidFill>
                          <a:schemeClr val="bg1"/>
                        </a:solidFill>
                        <a:latin typeface="EYInterstate Light" panose="02000506000000020004" pitchFamily="2" charset="0"/>
                      </a:endParaRPr>
                    </a:p>
                  </a:txBody>
                  <a:tcPr marL="68544" marR="68544" marT="34272" marB="34272" anchor="ctr">
                    <a:lnL w="6350" cap="flat" cmpd="sng" algn="ctr">
                      <a:noFill/>
                      <a:prstDash val="solid"/>
                      <a:round/>
                      <a:headEnd type="none" w="med" len="med"/>
                      <a:tailEnd type="none" w="med" len="med"/>
                    </a:lnL>
                    <a:lnR w="9525" cap="flat" cmpd="sng" algn="ctr">
                      <a:solidFill>
                        <a:srgbClr val="C4C4CD"/>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366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C02D78-8576-6923-EF9B-25C1D5705519}"/>
              </a:ext>
            </a:extLst>
          </p:cNvPr>
          <p:cNvGraphicFramePr>
            <a:graphicFrameLocks noChangeAspect="1"/>
          </p:cNvGraphicFramePr>
          <p:nvPr>
            <p:custDataLst>
              <p:tags r:id="rId1"/>
            </p:custDataLst>
            <p:extLst>
              <p:ext uri="{D42A27DB-BD31-4B8C-83A1-F6EECF244321}">
                <p14:modId xmlns:p14="http://schemas.microsoft.com/office/powerpoint/2010/main" val="1327310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7" imgH="307" progId="TCLayout.ActiveDocument.1">
                  <p:embed/>
                </p:oleObj>
              </mc:Choice>
              <mc:Fallback>
                <p:oleObj name="think-cell Slide" r:id="rId4" imgW="307" imgH="307" progId="TCLayout.ActiveDocument.1">
                  <p:embed/>
                  <p:pic>
                    <p:nvPicPr>
                      <p:cNvPr id="5" name="think-cell data - do not delete" hidden="1">
                        <a:extLst>
                          <a:ext uri="{FF2B5EF4-FFF2-40B4-BE49-F238E27FC236}">
                            <a16:creationId xmlns:a16="http://schemas.microsoft.com/office/drawing/2014/main" id="{0EC02D78-8576-6923-EF9B-25C1D57055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54372" name="Rectangle 4">
            <a:extLst>
              <a:ext uri="{FF2B5EF4-FFF2-40B4-BE49-F238E27FC236}">
                <a16:creationId xmlns:a16="http://schemas.microsoft.com/office/drawing/2014/main" id="{32786C56-4D2B-1B64-FBBE-DE68FBC901EA}"/>
              </a:ext>
            </a:extLst>
          </p:cNvPr>
          <p:cNvSpPr>
            <a:spLocks noGrp="1" noChangeArrowheads="1"/>
          </p:cNvSpPr>
          <p:nvPr>
            <p:ph type="title"/>
          </p:nvPr>
        </p:nvSpPr>
        <p:spPr>
          <a:xfrm>
            <a:off x="457201" y="294200"/>
            <a:ext cx="8229600" cy="590880"/>
          </a:xfrm>
          <a:noFill/>
          <a:ln/>
        </p:spPr>
        <p:txBody>
          <a:bodyPr vert="horz"/>
          <a:lstStyle/>
          <a:p>
            <a:r>
              <a:rPr lang="en-GB" dirty="0"/>
              <a:t>Form 990, Part VII compensation reporting (cont.)</a:t>
            </a:r>
            <a:endParaRPr lang="en-US" altLang="en-US" dirty="0"/>
          </a:p>
        </p:txBody>
      </p:sp>
      <p:sp>
        <p:nvSpPr>
          <p:cNvPr id="954371" name="Rectangle 3">
            <a:extLst>
              <a:ext uri="{FF2B5EF4-FFF2-40B4-BE49-F238E27FC236}">
                <a16:creationId xmlns:a16="http://schemas.microsoft.com/office/drawing/2014/main" id="{6FD6AEC3-073D-7294-495B-A19C96F8AE11}"/>
              </a:ext>
            </a:extLst>
          </p:cNvPr>
          <p:cNvSpPr>
            <a:spLocks noGrp="1" noChangeArrowheads="1"/>
          </p:cNvSpPr>
          <p:nvPr>
            <p:ph idx="1"/>
          </p:nvPr>
        </p:nvSpPr>
        <p:spPr>
          <a:xfrm>
            <a:off x="457201" y="1137920"/>
            <a:ext cx="8229600" cy="4947920"/>
          </a:xfrm>
        </p:spPr>
        <p:txBody>
          <a:bodyPr/>
          <a:lstStyle/>
          <a:p>
            <a:r>
              <a:rPr lang="en-US" altLang="en-US" dirty="0"/>
              <a:t>Two types of compensation</a:t>
            </a:r>
          </a:p>
          <a:p>
            <a:pPr lvl="1"/>
            <a:r>
              <a:rPr lang="en-US" altLang="en-US" dirty="0"/>
              <a:t>“Reportable” (i.e., Box 5 Medicare wages)</a:t>
            </a:r>
          </a:p>
          <a:p>
            <a:pPr lvl="2"/>
            <a:r>
              <a:rPr lang="en-US" dirty="0"/>
              <a:t>For employees, Form W-2, Box 1 or 5 (whichever is greater)</a:t>
            </a:r>
          </a:p>
          <a:p>
            <a:pPr lvl="2"/>
            <a:r>
              <a:rPr lang="en-US" dirty="0"/>
              <a:t>Form 1099-NEC, Box 1 (nonemployee compensation) for services to organization or related organization</a:t>
            </a:r>
          </a:p>
          <a:p>
            <a:pPr lvl="2"/>
            <a:r>
              <a:rPr lang="en-US" dirty="0"/>
              <a:t>Form 1042-S Box 2</a:t>
            </a:r>
          </a:p>
          <a:p>
            <a:pPr lvl="2"/>
            <a:r>
              <a:rPr lang="en-US" dirty="0"/>
              <a:t>Actual amount paid for services if Form W-2 or Form 1099-NEC or Form 1042-S is not required to be filed</a:t>
            </a:r>
            <a:endParaRPr lang="en-GB" dirty="0"/>
          </a:p>
          <a:p>
            <a:pPr lvl="1"/>
            <a:r>
              <a:rPr lang="en-US" altLang="en-US" dirty="0"/>
              <a:t>“Other compensation” — </a:t>
            </a:r>
            <a:r>
              <a:rPr lang="en-US" dirty="0"/>
              <a:t>compensation, other than reportable compensation, including:</a:t>
            </a:r>
          </a:p>
          <a:p>
            <a:pPr lvl="2"/>
            <a:r>
              <a:rPr lang="en-US" altLang="en-US" dirty="0"/>
              <a:t>Retirement, health, deferred compensation and non-taxable fringe benefits.</a:t>
            </a:r>
          </a:p>
          <a:p>
            <a:pPr lvl="2"/>
            <a:r>
              <a:rPr lang="en-US" altLang="en-US" dirty="0"/>
              <a:t>Less than $10,000 per miscellaneous item reporting exception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E1EB4A1-1DCC-4C26-8EF7-B49C06E9B9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4E1EB4A1-1DCC-4C26-8EF7-B49C06E9B9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Calendar vs. fiscal year</a:t>
            </a:r>
            <a:endParaRPr lang="en-GB" dirty="0"/>
          </a:p>
        </p:txBody>
      </p:sp>
      <p:sp>
        <p:nvSpPr>
          <p:cNvPr id="3" name="Content Placeholder 2"/>
          <p:cNvSpPr>
            <a:spLocks noGrp="1"/>
          </p:cNvSpPr>
          <p:nvPr>
            <p:ph idx="1"/>
          </p:nvPr>
        </p:nvSpPr>
        <p:spPr>
          <a:xfrm>
            <a:off x="457201" y="1137920"/>
            <a:ext cx="4714567" cy="4947920"/>
          </a:xfrm>
        </p:spPr>
        <p:txBody>
          <a:bodyPr/>
          <a:lstStyle/>
          <a:p>
            <a:r>
              <a:rPr lang="en-US" dirty="0"/>
              <a:t>Compensation must be reported for the calendar year ending with or within the organization’s tax year, even if the fiscal year is used to determine which persons must be listed in Part VII (e.g., current officers, directors and trustees).</a:t>
            </a:r>
          </a:p>
          <a:p>
            <a:r>
              <a:rPr lang="en-US" dirty="0"/>
              <a:t>The amount of compensation reported on Form 990, Part VII, for a listed person may differ from the amount reported on Form 990, Part IX, Line 5, for that person due to factors such as a different accounting period (calendar vs. fiscal year).</a:t>
            </a:r>
            <a:endParaRPr lang="en-GB" dirty="0"/>
          </a:p>
        </p:txBody>
      </p:sp>
      <p:pic>
        <p:nvPicPr>
          <p:cNvPr id="5" name="Picture 4">
            <a:extLst>
              <a:ext uri="{FF2B5EF4-FFF2-40B4-BE49-F238E27FC236}">
                <a16:creationId xmlns:a16="http://schemas.microsoft.com/office/drawing/2014/main" id="{D817DB94-9102-4CCA-BE6A-9263D05B35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49650" y="1147616"/>
            <a:ext cx="3341913" cy="4962444"/>
          </a:xfrm>
          <a:prstGeom prst="rect">
            <a:avLst/>
          </a:prstGeom>
        </p:spPr>
      </p:pic>
    </p:spTree>
    <p:extLst>
      <p:ext uri="{BB962C8B-B14F-4D97-AF65-F5344CB8AC3E}">
        <p14:creationId xmlns:p14="http://schemas.microsoft.com/office/powerpoint/2010/main" val="631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91C3E03-824D-4CFC-9F55-2A3C4C02BFD5}"/>
              </a:ext>
            </a:extLst>
          </p:cNvPr>
          <p:cNvGraphicFramePr>
            <a:graphicFrameLocks noChangeAspect="1"/>
          </p:cNvGraphicFramePr>
          <p:nvPr>
            <p:custDataLst>
              <p:tags r:id="rId1"/>
            </p:custDataLst>
            <p:extLst>
              <p:ext uri="{D42A27DB-BD31-4B8C-83A1-F6EECF244321}">
                <p14:modId xmlns:p14="http://schemas.microsoft.com/office/powerpoint/2010/main" val="2818244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791C3E03-824D-4CFC-9F55-2A3C4C02BF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E538F2B-1AD8-44BF-8FE2-E196071696E4}"/>
              </a:ext>
            </a:extLst>
          </p:cNvPr>
          <p:cNvSpPr>
            <a:spLocks noGrp="1"/>
          </p:cNvSpPr>
          <p:nvPr>
            <p:ph type="title"/>
          </p:nvPr>
        </p:nvSpPr>
        <p:spPr>
          <a:xfrm>
            <a:off x="457201" y="294200"/>
            <a:ext cx="8229600" cy="590400"/>
          </a:xfrm>
        </p:spPr>
        <p:txBody>
          <a:bodyPr vert="horz"/>
          <a:lstStyle/>
          <a:p>
            <a:r>
              <a:rPr lang="en-US" dirty="0"/>
              <a:t>Polling question 3</a:t>
            </a:r>
          </a:p>
        </p:txBody>
      </p:sp>
      <p:sp>
        <p:nvSpPr>
          <p:cNvPr id="26" name="Title 1">
            <a:extLst>
              <a:ext uri="{FF2B5EF4-FFF2-40B4-BE49-F238E27FC236}">
                <a16:creationId xmlns:a16="http://schemas.microsoft.com/office/drawing/2014/main" id="{FE9FFC44-37F7-4731-B084-3FB2AA85ECA0}"/>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Former key employee</a:t>
            </a:r>
          </a:p>
        </p:txBody>
      </p:sp>
      <p:sp>
        <p:nvSpPr>
          <p:cNvPr id="28" name="Title 1">
            <a:extLst>
              <a:ext uri="{FF2B5EF4-FFF2-40B4-BE49-F238E27FC236}">
                <a16:creationId xmlns:a16="http://schemas.microsoft.com/office/drawing/2014/main" id="{F5ACE6E5-159D-4F1B-A5D3-F652367EE44F}"/>
              </a:ext>
            </a:extLst>
          </p:cNvPr>
          <p:cNvSpPr txBox="1">
            <a:spLocks/>
          </p:cNvSpPr>
          <p:nvPr/>
        </p:nvSpPr>
        <p:spPr>
          <a:xfrm>
            <a:off x="1092201" y="1124372"/>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a:t>
            </a:r>
            <a:r>
              <a:rPr lang="en-IN" sz="2000" dirty="0">
                <a:solidFill>
                  <a:prstClr val="white"/>
                </a:solidFill>
              </a:rPr>
              <a:t>of the following positions is reported on Form 990 Schedule VII regardless of amounts paid</a:t>
            </a: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a:t>
            </a:r>
          </a:p>
        </p:txBody>
      </p:sp>
      <p:sp>
        <p:nvSpPr>
          <p:cNvPr id="30" name="Title 1">
            <a:extLst>
              <a:ext uri="{FF2B5EF4-FFF2-40B4-BE49-F238E27FC236}">
                <a16:creationId xmlns:a16="http://schemas.microsoft.com/office/drawing/2014/main" id="{DA817800-674F-4AC6-B622-1AC416171F5F}"/>
              </a:ext>
            </a:extLst>
          </p:cNvPr>
          <p:cNvSpPr txBox="1">
            <a:spLocks/>
          </p:cNvSpPr>
          <p:nvPr/>
        </p:nvSpPr>
        <p:spPr>
          <a:xfrm>
            <a:off x="1532475" y="2795641"/>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Key employee</a:t>
            </a:r>
          </a:p>
        </p:txBody>
      </p:sp>
      <p:sp>
        <p:nvSpPr>
          <p:cNvPr id="32" name="Title 1">
            <a:extLst>
              <a:ext uri="{FF2B5EF4-FFF2-40B4-BE49-F238E27FC236}">
                <a16:creationId xmlns:a16="http://schemas.microsoft.com/office/drawing/2014/main" id="{AA39757E-2396-421D-AF03-CD62B9FF0B17}"/>
              </a:ext>
            </a:extLst>
          </p:cNvPr>
          <p:cNvSpPr txBox="1">
            <a:spLocks/>
          </p:cNvSpPr>
          <p:nvPr/>
        </p:nvSpPr>
        <p:spPr>
          <a:xfrm>
            <a:off x="1537239" y="3488932"/>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Highest-compensated </a:t>
            </a:r>
            <a:r>
              <a:rPr lang="en-IN" sz="1800" dirty="0">
                <a:solidFill>
                  <a:prstClr val="white"/>
                </a:solidFill>
              </a:rPr>
              <a:t>employee</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33" name="Title 1">
            <a:extLst>
              <a:ext uri="{FF2B5EF4-FFF2-40B4-BE49-F238E27FC236}">
                <a16:creationId xmlns:a16="http://schemas.microsoft.com/office/drawing/2014/main" id="{35AC0BC0-36CC-402B-AC58-9283615416A0}"/>
              </a:ext>
            </a:extLst>
          </p:cNvPr>
          <p:cNvSpPr txBox="1">
            <a:spLocks/>
          </p:cNvSpPr>
          <p:nvPr/>
        </p:nvSpPr>
        <p:spPr>
          <a:xfrm>
            <a:off x="1532475" y="4208935"/>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defRPr/>
            </a:pPr>
            <a:r>
              <a:rPr lang="en-IN" sz="1800" dirty="0">
                <a:solidFill>
                  <a:prstClr val="white"/>
                </a:solidFill>
              </a:rPr>
              <a:t>Current officer and director/trustee</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39" name="Oval 38">
            <a:extLst>
              <a:ext uri="{FF2B5EF4-FFF2-40B4-BE49-F238E27FC236}">
                <a16:creationId xmlns:a16="http://schemas.microsoft.com/office/drawing/2014/main" id="{884FEC0F-5D29-4646-ACBA-4ACF1600F8D0}"/>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0" name="Oval 39">
            <a:extLst>
              <a:ext uri="{FF2B5EF4-FFF2-40B4-BE49-F238E27FC236}">
                <a16:creationId xmlns:a16="http://schemas.microsoft.com/office/drawing/2014/main" id="{4D43996F-4E65-4957-A502-70E5622E97A6}"/>
              </a:ext>
            </a:extLst>
          </p:cNvPr>
          <p:cNvSpPr/>
          <p:nvPr/>
        </p:nvSpPr>
        <p:spPr>
          <a:xfrm>
            <a:off x="1092201" y="3561826"/>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1" name="Oval 40">
            <a:extLst>
              <a:ext uri="{FF2B5EF4-FFF2-40B4-BE49-F238E27FC236}">
                <a16:creationId xmlns:a16="http://schemas.microsoft.com/office/drawing/2014/main" id="{0DF29E7A-4973-45D7-BFD0-0D08F3648FB0}"/>
              </a:ext>
            </a:extLst>
          </p:cNvPr>
          <p:cNvSpPr/>
          <p:nvPr/>
        </p:nvSpPr>
        <p:spPr>
          <a:xfrm>
            <a:off x="1092201" y="2841161"/>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2" name="Oval 41">
            <a:extLst>
              <a:ext uri="{FF2B5EF4-FFF2-40B4-BE49-F238E27FC236}">
                <a16:creationId xmlns:a16="http://schemas.microsoft.com/office/drawing/2014/main" id="{B3B1521C-3017-4CB4-85F7-E01C4E53CA91}"/>
              </a:ext>
            </a:extLst>
          </p:cNvPr>
          <p:cNvSpPr/>
          <p:nvPr/>
        </p:nvSpPr>
        <p:spPr>
          <a:xfrm>
            <a:off x="1092201" y="428832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Rectangle 2">
            <a:extLst>
              <a:ext uri="{FF2B5EF4-FFF2-40B4-BE49-F238E27FC236}">
                <a16:creationId xmlns:a16="http://schemas.microsoft.com/office/drawing/2014/main" id="{761322B5-1A04-4F87-B426-36241986A2CB}"/>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E2E38"/>
                </a:solidFill>
                <a:effectLst/>
                <a:uLnTx/>
                <a:uFillTx/>
                <a:latin typeface="EYInterstate Light"/>
                <a:ea typeface="+mn-ea"/>
                <a:cs typeface="+mn-cs"/>
              </a:rPr>
              <a:t>Q</a:t>
            </a:r>
          </a:p>
        </p:txBody>
      </p:sp>
    </p:spTree>
    <p:extLst>
      <p:ext uri="{BB962C8B-B14F-4D97-AF65-F5344CB8AC3E}">
        <p14:creationId xmlns:p14="http://schemas.microsoft.com/office/powerpoint/2010/main" val="2199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2346609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ltLang="en-US" dirty="0"/>
              <a:t>Form 990, Schedule J — Compensation Information</a:t>
            </a:r>
            <a:endParaRPr lang="en-GB" dirty="0"/>
          </a:p>
        </p:txBody>
      </p:sp>
      <p:sp>
        <p:nvSpPr>
          <p:cNvPr id="3" name="Content Placeholder 2"/>
          <p:cNvSpPr>
            <a:spLocks noGrp="1"/>
          </p:cNvSpPr>
          <p:nvPr>
            <p:ph idx="1"/>
          </p:nvPr>
        </p:nvSpPr>
        <p:spPr/>
        <p:txBody>
          <a:bodyPr/>
          <a:lstStyle/>
          <a:p>
            <a:r>
              <a:rPr lang="en-US" altLang="en-US" dirty="0"/>
              <a:t>Schedule J is triggered if Part VII, Section A:</a:t>
            </a:r>
          </a:p>
          <a:p>
            <a:pPr lvl="1"/>
            <a:r>
              <a:rPr lang="en-US" altLang="en-US" dirty="0"/>
              <a:t>Reports any former officer, director, key employee, highly compensated employee</a:t>
            </a:r>
          </a:p>
          <a:p>
            <a:pPr marL="514350" lvl="1" indent="0">
              <a:buNone/>
            </a:pPr>
            <a:r>
              <a:rPr lang="en-US" altLang="en-US" dirty="0"/>
              <a:t>Or</a:t>
            </a:r>
          </a:p>
          <a:p>
            <a:pPr lvl="1"/>
            <a:r>
              <a:rPr lang="en-US" altLang="en-US" dirty="0"/>
              <a:t>Reports individual received or accrued &gt; $150,000 of Forms W-2 or 1099 and other compensation from the organization and related organizations.</a:t>
            </a:r>
          </a:p>
          <a:p>
            <a:pPr marL="514350" lvl="1" indent="0">
              <a:buNone/>
            </a:pPr>
            <a:r>
              <a:rPr lang="en-US" altLang="en-US" dirty="0"/>
              <a:t>Or</a:t>
            </a:r>
          </a:p>
          <a:p>
            <a:pPr lvl="1"/>
            <a:r>
              <a:rPr lang="en-US" altLang="en-US" dirty="0"/>
              <a:t>Reports individual received or accrued compensation from an unrelated organization for services rendered to the organization.</a:t>
            </a:r>
            <a:endParaRPr lang="en-GB" dirty="0"/>
          </a:p>
        </p:txBody>
      </p:sp>
    </p:spTree>
    <p:extLst>
      <p:ext uri="{BB962C8B-B14F-4D97-AF65-F5344CB8AC3E}">
        <p14:creationId xmlns:p14="http://schemas.microsoft.com/office/powerpoint/2010/main" val="309206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1338593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ltLang="en-US" dirty="0"/>
              <a:t>Form 990, </a:t>
            </a:r>
            <a:r>
              <a:rPr lang="en-US" altLang="en-US" sz="2400" dirty="0"/>
              <a:t>Schedule J — Compensation Information</a:t>
            </a:r>
            <a:r>
              <a:rPr lang="en-GB" dirty="0"/>
              <a:t> (cont.)</a:t>
            </a:r>
            <a:r>
              <a:rPr lang="en-US" altLang="en-US" sz="2400" dirty="0"/>
              <a:t> </a:t>
            </a:r>
            <a:br>
              <a:rPr lang="en-US" altLang="en-US" sz="2400" dirty="0"/>
            </a:br>
            <a:endParaRPr lang="en-GB" dirty="0"/>
          </a:p>
        </p:txBody>
      </p:sp>
      <p:sp>
        <p:nvSpPr>
          <p:cNvPr id="3" name="Content Placeholder 2"/>
          <p:cNvSpPr>
            <a:spLocks noGrp="1"/>
          </p:cNvSpPr>
          <p:nvPr>
            <p:ph idx="1"/>
          </p:nvPr>
        </p:nvSpPr>
        <p:spPr/>
        <p:txBody>
          <a:bodyPr/>
          <a:lstStyle/>
          <a:p>
            <a:r>
              <a:rPr lang="en-US" altLang="en-US" sz="2000" dirty="0"/>
              <a:t>First-class travel, travel for companions, discretionary spending accounts, housing allowance, club dues, etc.</a:t>
            </a:r>
          </a:p>
          <a:p>
            <a:r>
              <a:rPr lang="en-US" altLang="en-US" sz="2000" dirty="0"/>
              <a:t>Follow </a:t>
            </a:r>
            <a:r>
              <a:rPr lang="en-US" altLang="en-US" sz="2000" b="1" dirty="0"/>
              <a:t>written policy</a:t>
            </a:r>
            <a:r>
              <a:rPr lang="en-US" altLang="en-US" sz="2000" dirty="0"/>
              <a:t> regarding payment or reimbursement of expenses.</a:t>
            </a:r>
          </a:p>
          <a:p>
            <a:r>
              <a:rPr lang="en-US" altLang="en-US" sz="2000" dirty="0"/>
              <a:t>Key point: Are benefits listed necessary? Consider adjusting base salary.</a:t>
            </a:r>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3538063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3208352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2" y="294200"/>
            <a:ext cx="5210174" cy="590400"/>
          </a:xfrm>
        </p:spPr>
        <p:txBody>
          <a:bodyPr vert="horz"/>
          <a:lstStyle/>
          <a:p>
            <a:r>
              <a:rPr lang="en-US" altLang="en-US" dirty="0"/>
              <a:t>Form 990, Schedule J — Compensation Information (cont.)</a:t>
            </a:r>
            <a:endParaRPr lang="en-GB" dirty="0"/>
          </a:p>
        </p:txBody>
      </p:sp>
      <p:sp>
        <p:nvSpPr>
          <p:cNvPr id="3" name="Content Placeholder 2"/>
          <p:cNvSpPr>
            <a:spLocks noGrp="1"/>
          </p:cNvSpPr>
          <p:nvPr>
            <p:ph idx="1"/>
          </p:nvPr>
        </p:nvSpPr>
        <p:spPr>
          <a:xfrm>
            <a:off x="457201" y="1137920"/>
            <a:ext cx="5210174" cy="4947920"/>
          </a:xfrm>
        </p:spPr>
        <p:txBody>
          <a:bodyPr/>
          <a:lstStyle/>
          <a:p>
            <a:r>
              <a:rPr lang="en-US" altLang="en-US" dirty="0"/>
              <a:t>Which methods does an organization use to determine the CEO/executive director’s salary? Check all that apply</a:t>
            </a:r>
          </a:p>
          <a:p>
            <a:pPr lvl="1"/>
            <a:r>
              <a:rPr lang="en-US" altLang="en-US" dirty="0"/>
              <a:t>Compensation committee</a:t>
            </a:r>
          </a:p>
          <a:p>
            <a:pPr lvl="1"/>
            <a:r>
              <a:rPr lang="en-US" altLang="en-US" dirty="0"/>
              <a:t>Independent compensation consultant </a:t>
            </a:r>
          </a:p>
          <a:p>
            <a:pPr lvl="1"/>
            <a:r>
              <a:rPr lang="en-US" altLang="en-US" dirty="0"/>
              <a:t>Written employment contract</a:t>
            </a:r>
          </a:p>
          <a:p>
            <a:pPr lvl="1"/>
            <a:r>
              <a:rPr lang="en-US" altLang="en-US" dirty="0"/>
              <a:t>Compensation survey or study</a:t>
            </a:r>
          </a:p>
          <a:p>
            <a:pPr lvl="1"/>
            <a:r>
              <a:rPr lang="en-US" altLang="en-US" dirty="0"/>
              <a:t>Form 990 of other organizations</a:t>
            </a:r>
          </a:p>
          <a:p>
            <a:pPr lvl="1"/>
            <a:r>
              <a:rPr lang="en-US" altLang="en-US" dirty="0"/>
              <a:t>Approval by the board or compensation committee</a:t>
            </a:r>
          </a:p>
          <a:p>
            <a:pPr lvl="1"/>
            <a:endParaRPr lang="en-US" altLang="en-US" dirty="0"/>
          </a:p>
          <a:p>
            <a:endParaRPr lang="en-US" dirty="0"/>
          </a:p>
          <a:p>
            <a:pPr lvl="1"/>
            <a:endParaRPr lang="en-US" dirty="0"/>
          </a:p>
          <a:p>
            <a:endParaRPr lang="en-GB" dirty="0"/>
          </a:p>
        </p:txBody>
      </p:sp>
    </p:spTree>
    <p:extLst>
      <p:ext uri="{BB962C8B-B14F-4D97-AF65-F5344CB8AC3E}">
        <p14:creationId xmlns:p14="http://schemas.microsoft.com/office/powerpoint/2010/main" val="4185798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224136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2" y="294200"/>
            <a:ext cx="5210174" cy="590400"/>
          </a:xfrm>
        </p:spPr>
        <p:txBody>
          <a:bodyPr vert="horz"/>
          <a:lstStyle/>
          <a:p>
            <a:r>
              <a:rPr lang="en-US" altLang="en-US" dirty="0"/>
              <a:t>Form 990, Schedule J — Compensation Information (cont.)</a:t>
            </a:r>
            <a:endParaRPr lang="en-GB" dirty="0"/>
          </a:p>
        </p:txBody>
      </p:sp>
      <p:sp>
        <p:nvSpPr>
          <p:cNvPr id="3" name="Content Placeholder 2"/>
          <p:cNvSpPr>
            <a:spLocks noGrp="1"/>
          </p:cNvSpPr>
          <p:nvPr>
            <p:ph idx="1"/>
          </p:nvPr>
        </p:nvSpPr>
        <p:spPr>
          <a:xfrm>
            <a:off x="457201" y="1137920"/>
            <a:ext cx="5210174" cy="4947920"/>
          </a:xfrm>
        </p:spPr>
        <p:txBody>
          <a:bodyPr/>
          <a:lstStyle/>
          <a:p>
            <a:r>
              <a:rPr lang="en-US" altLang="en-US" dirty="0"/>
              <a:t>Did any person listed in Part VII, Section A: </a:t>
            </a:r>
          </a:p>
          <a:p>
            <a:pPr lvl="1"/>
            <a:r>
              <a:rPr lang="en-US" altLang="en-US" dirty="0"/>
              <a:t>Receive a severance payment or change of control payment? </a:t>
            </a:r>
          </a:p>
          <a:p>
            <a:pPr lvl="1"/>
            <a:r>
              <a:rPr lang="en-US" altLang="en-US" dirty="0"/>
              <a:t>Participate in or receive a payment from a supplemental nonqualified retirement plan or equity-based compensation arrangement? </a:t>
            </a:r>
            <a:endParaRPr lang="en-GB" dirty="0"/>
          </a:p>
        </p:txBody>
      </p:sp>
    </p:spTree>
    <p:extLst>
      <p:ext uri="{BB962C8B-B14F-4D97-AF65-F5344CB8AC3E}">
        <p14:creationId xmlns:p14="http://schemas.microsoft.com/office/powerpoint/2010/main" val="380372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1172739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ltLang="en-US" sz="2400" dirty="0"/>
              <a:t>Form 990, Schedule J — Compensation Information </a:t>
            </a:r>
            <a:r>
              <a:rPr lang="en-US" altLang="en-US" dirty="0"/>
              <a:t>(cont.)</a:t>
            </a:r>
            <a:endParaRPr lang="en-GB" dirty="0"/>
          </a:p>
        </p:txBody>
      </p:sp>
      <p:sp>
        <p:nvSpPr>
          <p:cNvPr id="3" name="Content Placeholder 2"/>
          <p:cNvSpPr>
            <a:spLocks noGrp="1"/>
          </p:cNvSpPr>
          <p:nvPr>
            <p:ph idx="1"/>
          </p:nvPr>
        </p:nvSpPr>
        <p:spPr/>
        <p:txBody>
          <a:bodyPr/>
          <a:lstStyle/>
          <a:p>
            <a:pPr>
              <a:spcBef>
                <a:spcPct val="0"/>
              </a:spcBef>
              <a:spcAft>
                <a:spcPct val="50000"/>
              </a:spcAft>
            </a:pPr>
            <a:r>
              <a:rPr lang="en-US" altLang="en-US" dirty="0"/>
              <a:t>Payments contingent on the revenues or net earnings of organization or any related organization:</a:t>
            </a:r>
          </a:p>
          <a:p>
            <a:pPr lvl="1">
              <a:spcBef>
                <a:spcPct val="0"/>
              </a:spcBef>
              <a:spcAft>
                <a:spcPct val="50000"/>
              </a:spcAft>
            </a:pPr>
            <a:r>
              <a:rPr lang="en-US" altLang="en-US" sz="2000" b="1" dirty="0"/>
              <a:t>Key point: Many bonus programs have a revenue component. A “Yes” answer on Question 5 may be more common than the IRS or organizations expect. </a:t>
            </a:r>
          </a:p>
          <a:p>
            <a:pPr lvl="1">
              <a:spcBef>
                <a:spcPct val="0"/>
              </a:spcBef>
              <a:spcAft>
                <a:spcPct val="50000"/>
              </a:spcAft>
            </a:pPr>
            <a:r>
              <a:rPr lang="en-US" altLang="en-US" sz="2000" dirty="0"/>
              <a:t>If “Yes” to Questions 4, 5 or 6, relevant information must be disclosed in </a:t>
            </a:r>
            <a:r>
              <a:rPr lang="en-US" altLang="en-US" sz="2000" dirty="0">
                <a:solidFill>
                  <a:srgbClr val="FFFFFF"/>
                </a:solidFill>
              </a:rPr>
              <a:t>Part.</a:t>
            </a:r>
          </a:p>
          <a:p>
            <a:pPr>
              <a:spcBef>
                <a:spcPct val="0"/>
              </a:spcBef>
              <a:spcAft>
                <a:spcPts val="600"/>
              </a:spcAft>
            </a:pPr>
            <a:r>
              <a:rPr lang="en-US" altLang="en-US" dirty="0">
                <a:solidFill>
                  <a:srgbClr val="FFFFFF"/>
                </a:solidFill>
              </a:rPr>
              <a:t>Any non-fixed payments?</a:t>
            </a:r>
          </a:p>
          <a:p>
            <a:pPr lvl="1">
              <a:spcBef>
                <a:spcPct val="0"/>
              </a:spcBef>
              <a:spcAft>
                <a:spcPct val="100000"/>
              </a:spcAft>
            </a:pPr>
            <a:r>
              <a:rPr lang="en-US" altLang="en-US" sz="2000" dirty="0"/>
              <a:t>Note — bonus, royalties, unexpected payments</a:t>
            </a:r>
          </a:p>
          <a:p>
            <a:pPr lvl="1">
              <a:spcBef>
                <a:spcPct val="0"/>
              </a:spcBef>
              <a:spcAft>
                <a:spcPct val="50000"/>
              </a:spcAft>
            </a:pPr>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116609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182B1A2-0FBB-40FC-94AF-107A52D860B9}"/>
              </a:ext>
            </a:extLst>
          </p:cNvPr>
          <p:cNvGraphicFramePr>
            <a:graphicFrameLocks noChangeAspect="1"/>
          </p:cNvGraphicFramePr>
          <p:nvPr>
            <p:custDataLst>
              <p:tags r:id="rId1"/>
            </p:custDataLst>
            <p:extLst>
              <p:ext uri="{D42A27DB-BD31-4B8C-83A1-F6EECF244321}">
                <p14:modId xmlns:p14="http://schemas.microsoft.com/office/powerpoint/2010/main" val="1036998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6182B1A2-0FBB-40FC-94AF-107A52D860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2" y="294200"/>
            <a:ext cx="5210174" cy="590400"/>
          </a:xfrm>
        </p:spPr>
        <p:txBody>
          <a:bodyPr vert="horz"/>
          <a:lstStyle/>
          <a:p>
            <a:r>
              <a:rPr lang="en-US" altLang="en-US" dirty="0"/>
              <a:t>Form 990, Schedule J — Compensation Information (cont.)</a:t>
            </a:r>
            <a:endParaRPr lang="en-GB" dirty="0"/>
          </a:p>
        </p:txBody>
      </p:sp>
      <p:sp>
        <p:nvSpPr>
          <p:cNvPr id="3" name="Content Placeholder 2"/>
          <p:cNvSpPr>
            <a:spLocks noGrp="1"/>
          </p:cNvSpPr>
          <p:nvPr>
            <p:ph idx="1"/>
          </p:nvPr>
        </p:nvSpPr>
        <p:spPr>
          <a:xfrm>
            <a:off x="457201" y="1137920"/>
            <a:ext cx="5210174" cy="4947920"/>
          </a:xfrm>
        </p:spPr>
        <p:txBody>
          <a:bodyPr/>
          <a:lstStyle/>
          <a:p>
            <a:r>
              <a:rPr lang="en-US" altLang="en-US" dirty="0"/>
              <a:t>Part II: Disclosure of:</a:t>
            </a:r>
          </a:p>
          <a:p>
            <a:pPr lvl="1"/>
            <a:r>
              <a:rPr lang="en-US" altLang="en-US" dirty="0"/>
              <a:t>Base compensation</a:t>
            </a:r>
          </a:p>
          <a:p>
            <a:pPr lvl="1"/>
            <a:r>
              <a:rPr lang="en-US" altLang="en-US" dirty="0"/>
              <a:t>Bonus and incentive compensation</a:t>
            </a:r>
          </a:p>
          <a:p>
            <a:pPr lvl="1"/>
            <a:r>
              <a:rPr lang="en-US" altLang="en-US" dirty="0"/>
              <a:t>Other compensation</a:t>
            </a:r>
          </a:p>
          <a:p>
            <a:pPr lvl="1"/>
            <a:r>
              <a:rPr lang="en-US" altLang="en-US" dirty="0"/>
              <a:t>Nonqualified deferred compensation</a:t>
            </a:r>
          </a:p>
          <a:p>
            <a:pPr lvl="1"/>
            <a:r>
              <a:rPr lang="en-US" altLang="en-US" dirty="0"/>
              <a:t>Nontaxable benefits</a:t>
            </a:r>
            <a:endParaRPr lang="en-US" dirty="0"/>
          </a:p>
          <a:p>
            <a:pPr lvl="1"/>
            <a:endParaRPr lang="en-US" dirty="0"/>
          </a:p>
          <a:p>
            <a:endParaRPr lang="en-GB" dirty="0"/>
          </a:p>
        </p:txBody>
      </p:sp>
    </p:spTree>
    <p:extLst>
      <p:ext uri="{BB962C8B-B14F-4D97-AF65-F5344CB8AC3E}">
        <p14:creationId xmlns:p14="http://schemas.microsoft.com/office/powerpoint/2010/main" val="152657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FB00762-0732-4BE6-B557-2D8CE3743C61}"/>
              </a:ext>
            </a:extLst>
          </p:cNvPr>
          <p:cNvGraphicFramePr>
            <a:graphicFrameLocks noChangeAspect="1"/>
          </p:cNvGraphicFramePr>
          <p:nvPr>
            <p:custDataLst>
              <p:tags r:id="rId1"/>
            </p:custDataLst>
            <p:extLst>
              <p:ext uri="{D42A27DB-BD31-4B8C-83A1-F6EECF244321}">
                <p14:modId xmlns:p14="http://schemas.microsoft.com/office/powerpoint/2010/main" val="2880161152"/>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4" name="Object 13" hidden="1">
                        <a:extLst>
                          <a:ext uri="{FF2B5EF4-FFF2-40B4-BE49-F238E27FC236}">
                            <a16:creationId xmlns:a16="http://schemas.microsoft.com/office/drawing/2014/main" id="{AFB00762-0732-4BE6-B557-2D8CE3743C61}"/>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noChangeAspect="1"/>
          </p:cNvSpPr>
          <p:nvPr>
            <p:ph type="title"/>
          </p:nvPr>
        </p:nvSpPr>
        <p:spPr>
          <a:xfrm>
            <a:off x="457200" y="293688"/>
            <a:ext cx="8229600" cy="590550"/>
          </a:xfrm>
        </p:spPr>
        <p:txBody>
          <a:bodyPr vert="horz"/>
          <a:lstStyle/>
          <a:p>
            <a:r>
              <a:rPr lang="en-US" dirty="0"/>
              <a:t>Presenters</a:t>
            </a:r>
          </a:p>
        </p:txBody>
      </p:sp>
      <p:grpSp>
        <p:nvGrpSpPr>
          <p:cNvPr id="3" name="Group 2">
            <a:extLst>
              <a:ext uri="{FF2B5EF4-FFF2-40B4-BE49-F238E27FC236}">
                <a16:creationId xmlns:a16="http://schemas.microsoft.com/office/drawing/2014/main" id="{15E9E80B-24E1-415D-B56C-812FEC8410F3}"/>
              </a:ext>
            </a:extLst>
          </p:cNvPr>
          <p:cNvGrpSpPr/>
          <p:nvPr/>
        </p:nvGrpSpPr>
        <p:grpSpPr>
          <a:xfrm>
            <a:off x="457200" y="1130299"/>
            <a:ext cx="8229600" cy="3584290"/>
            <a:chOff x="457200" y="1130299"/>
            <a:chExt cx="8229600" cy="3584290"/>
          </a:xfrm>
        </p:grpSpPr>
        <p:sp>
          <p:nvSpPr>
            <p:cNvPr id="22" name="Freeform: Shape 21">
              <a:extLst>
                <a:ext uri="{FF2B5EF4-FFF2-40B4-BE49-F238E27FC236}">
                  <a16:creationId xmlns:a16="http://schemas.microsoft.com/office/drawing/2014/main" id="{A0B6F604-4CB2-4706-A301-BC3C5FF8E547}"/>
                </a:ext>
              </a:extLst>
            </p:cNvPr>
            <p:cNvSpPr/>
            <p:nvPr/>
          </p:nvSpPr>
          <p:spPr>
            <a:xfrm flipV="1">
              <a:off x="4239680" y="3245081"/>
              <a:ext cx="4447119" cy="1469508"/>
            </a:xfrm>
            <a:custGeom>
              <a:avLst/>
              <a:gdLst>
                <a:gd name="connsiteX0" fmla="*/ 4485098 w 5932580"/>
                <a:gd name="connsiteY0" fmla="*/ 1960365 h 1960365"/>
                <a:gd name="connsiteX1" fmla="*/ 4833167 w 5932580"/>
                <a:gd name="connsiteY1" fmla="*/ 1960365 h 1960365"/>
                <a:gd name="connsiteX2" fmla="*/ 5932580 w 5932580"/>
                <a:gd name="connsiteY2" fmla="*/ 1960365 h 1960365"/>
                <a:gd name="connsiteX3" fmla="*/ 5932580 w 5932580"/>
                <a:gd name="connsiteY3" fmla="*/ 0 h 1960365"/>
                <a:gd name="connsiteX4" fmla="*/ 4833167 w 5932580"/>
                <a:gd name="connsiteY4" fmla="*/ 0 h 1960365"/>
                <a:gd name="connsiteX5" fmla="*/ 4485098 w 5932580"/>
                <a:gd name="connsiteY5" fmla="*/ 0 h 1960365"/>
                <a:gd name="connsiteX6" fmla="*/ 0 w 5932580"/>
                <a:gd name="connsiteY6" fmla="*/ 0 h 1960365"/>
                <a:gd name="connsiteX7" fmla="*/ 0 w 5932580"/>
                <a:gd name="connsiteY7" fmla="*/ 752273 h 1960365"/>
                <a:gd name="connsiteX8" fmla="*/ 1072716 w 5932580"/>
                <a:gd name="connsiteY8" fmla="*/ 1250561 h 1960365"/>
                <a:gd name="connsiteX9" fmla="*/ 2081928 w 5932580"/>
                <a:gd name="connsiteY9" fmla="*/ 1956599 h 1960365"/>
                <a:gd name="connsiteX10" fmla="*/ 4485098 w 5932580"/>
                <a:gd name="connsiteY10" fmla="*/ 1959889 h 196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2580" h="1960365">
                  <a:moveTo>
                    <a:pt x="4485098" y="1960365"/>
                  </a:moveTo>
                  <a:lnTo>
                    <a:pt x="4833167" y="1960365"/>
                  </a:lnTo>
                  <a:lnTo>
                    <a:pt x="5932580" y="1960365"/>
                  </a:lnTo>
                  <a:lnTo>
                    <a:pt x="5932580" y="0"/>
                  </a:lnTo>
                  <a:lnTo>
                    <a:pt x="4833167" y="0"/>
                  </a:lnTo>
                  <a:lnTo>
                    <a:pt x="4485098" y="0"/>
                  </a:lnTo>
                  <a:lnTo>
                    <a:pt x="0" y="0"/>
                  </a:lnTo>
                  <a:lnTo>
                    <a:pt x="0" y="752273"/>
                  </a:lnTo>
                  <a:lnTo>
                    <a:pt x="1072716" y="1250561"/>
                  </a:lnTo>
                  <a:lnTo>
                    <a:pt x="2081928" y="1956599"/>
                  </a:lnTo>
                  <a:lnTo>
                    <a:pt x="4485098" y="1959889"/>
                  </a:lnTo>
                  <a:close/>
                </a:path>
              </a:pathLst>
            </a:cu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EYInterstate Light"/>
                <a:ea typeface="+mn-ea"/>
                <a:cs typeface="+mn-cs"/>
              </a:endParaRPr>
            </a:p>
          </p:txBody>
        </p:sp>
        <p:sp>
          <p:nvSpPr>
            <p:cNvPr id="23" name="Freeform: Shape 22">
              <a:extLst>
                <a:ext uri="{FF2B5EF4-FFF2-40B4-BE49-F238E27FC236}">
                  <a16:creationId xmlns:a16="http://schemas.microsoft.com/office/drawing/2014/main" id="{EE7CD742-FD26-493B-883C-2ACDD2DE2894}"/>
                </a:ext>
              </a:extLst>
            </p:cNvPr>
            <p:cNvSpPr/>
            <p:nvPr/>
          </p:nvSpPr>
          <p:spPr>
            <a:xfrm>
              <a:off x="457200" y="2020423"/>
              <a:ext cx="3208288" cy="1804842"/>
            </a:xfrm>
            <a:custGeom>
              <a:avLst/>
              <a:gdLst>
                <a:gd name="connsiteX0" fmla="*/ 0 w 4279945"/>
                <a:gd name="connsiteY0" fmla="*/ 0 h 2417433"/>
                <a:gd name="connsiteX1" fmla="*/ 1184022 w 4279945"/>
                <a:gd name="connsiteY1" fmla="*/ 0 h 2417433"/>
                <a:gd name="connsiteX2" fmla="*/ 1447482 w 4279945"/>
                <a:gd name="connsiteY2" fmla="*/ 0 h 2417433"/>
                <a:gd name="connsiteX3" fmla="*/ 4279945 w 4279945"/>
                <a:gd name="connsiteY3" fmla="*/ 0 h 2417433"/>
                <a:gd name="connsiteX4" fmla="*/ 4279945 w 4279945"/>
                <a:gd name="connsiteY4" fmla="*/ 2417433 h 2417433"/>
                <a:gd name="connsiteX5" fmla="*/ 1447482 w 4279945"/>
                <a:gd name="connsiteY5" fmla="*/ 2417433 h 2417433"/>
                <a:gd name="connsiteX6" fmla="*/ 1184022 w 4279945"/>
                <a:gd name="connsiteY6" fmla="*/ 2417433 h 2417433"/>
                <a:gd name="connsiteX7" fmla="*/ 0 w 4279945"/>
                <a:gd name="connsiteY7" fmla="*/ 2417433 h 24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9945" h="2417433">
                  <a:moveTo>
                    <a:pt x="0" y="0"/>
                  </a:moveTo>
                  <a:lnTo>
                    <a:pt x="1184022" y="0"/>
                  </a:lnTo>
                  <a:lnTo>
                    <a:pt x="1447482" y="0"/>
                  </a:lnTo>
                  <a:lnTo>
                    <a:pt x="4279945" y="0"/>
                  </a:lnTo>
                  <a:lnTo>
                    <a:pt x="4279945" y="2417433"/>
                  </a:lnTo>
                  <a:lnTo>
                    <a:pt x="1447482" y="2417433"/>
                  </a:lnTo>
                  <a:lnTo>
                    <a:pt x="1184022" y="2417433"/>
                  </a:lnTo>
                  <a:lnTo>
                    <a:pt x="0" y="2417433"/>
                  </a:lnTo>
                  <a:close/>
                </a:path>
              </a:pathLst>
            </a:custGeom>
            <a:solidFill>
              <a:srgbClr val="C4C4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EYInterstate Light"/>
                <a:ea typeface="+mn-ea"/>
                <a:cs typeface="+mn-cs"/>
              </a:endParaRPr>
            </a:p>
          </p:txBody>
        </p:sp>
        <p:sp>
          <p:nvSpPr>
            <p:cNvPr id="24" name="Freeform: Shape 23">
              <a:extLst>
                <a:ext uri="{FF2B5EF4-FFF2-40B4-BE49-F238E27FC236}">
                  <a16:creationId xmlns:a16="http://schemas.microsoft.com/office/drawing/2014/main" id="{915DD6C7-A1B8-4725-B1A3-C519B7164443}"/>
                </a:ext>
              </a:extLst>
            </p:cNvPr>
            <p:cNvSpPr/>
            <p:nvPr/>
          </p:nvSpPr>
          <p:spPr>
            <a:xfrm>
              <a:off x="4239680" y="1130299"/>
              <a:ext cx="4447119" cy="1469508"/>
            </a:xfrm>
            <a:custGeom>
              <a:avLst/>
              <a:gdLst>
                <a:gd name="connsiteX0" fmla="*/ 0 w 5932579"/>
                <a:gd name="connsiteY0" fmla="*/ 0 h 1945392"/>
                <a:gd name="connsiteX1" fmla="*/ 4485097 w 5932579"/>
                <a:gd name="connsiteY1" fmla="*/ 0 h 1945392"/>
                <a:gd name="connsiteX2" fmla="*/ 4826654 w 5932579"/>
                <a:gd name="connsiteY2" fmla="*/ 0 h 1945392"/>
                <a:gd name="connsiteX3" fmla="*/ 5932579 w 5932579"/>
                <a:gd name="connsiteY3" fmla="*/ 0 h 1945392"/>
                <a:gd name="connsiteX4" fmla="*/ 5932579 w 5932579"/>
                <a:gd name="connsiteY4" fmla="*/ 1945392 h 1945392"/>
                <a:gd name="connsiteX5" fmla="*/ 4826654 w 5932579"/>
                <a:gd name="connsiteY5" fmla="*/ 1945392 h 1945392"/>
                <a:gd name="connsiteX6" fmla="*/ 4485097 w 5932579"/>
                <a:gd name="connsiteY6" fmla="*/ 1945392 h 1945392"/>
                <a:gd name="connsiteX7" fmla="*/ 4485097 w 5932579"/>
                <a:gd name="connsiteY7" fmla="*/ 1944927 h 1945392"/>
                <a:gd name="connsiteX8" fmla="*/ 2079122 w 5932579"/>
                <a:gd name="connsiteY8" fmla="*/ 1941654 h 1945392"/>
                <a:gd name="connsiteX9" fmla="*/ 1071271 w 5932579"/>
                <a:gd name="connsiteY9" fmla="*/ 1241009 h 1945392"/>
                <a:gd name="connsiteX10" fmla="*/ 0 w 5932579"/>
                <a:gd name="connsiteY10" fmla="*/ 746528 h 19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2579" h="1945392">
                  <a:moveTo>
                    <a:pt x="0" y="0"/>
                  </a:moveTo>
                  <a:lnTo>
                    <a:pt x="4485097" y="0"/>
                  </a:lnTo>
                  <a:lnTo>
                    <a:pt x="4826654" y="0"/>
                  </a:lnTo>
                  <a:lnTo>
                    <a:pt x="5932579" y="0"/>
                  </a:lnTo>
                  <a:lnTo>
                    <a:pt x="5932579" y="1945392"/>
                  </a:lnTo>
                  <a:lnTo>
                    <a:pt x="4826654" y="1945392"/>
                  </a:lnTo>
                  <a:lnTo>
                    <a:pt x="4485097" y="1945392"/>
                  </a:lnTo>
                  <a:lnTo>
                    <a:pt x="4485097" y="1944927"/>
                  </a:lnTo>
                  <a:lnTo>
                    <a:pt x="2079122" y="1941654"/>
                  </a:lnTo>
                  <a:lnTo>
                    <a:pt x="1071271" y="1241009"/>
                  </a:lnTo>
                  <a:lnTo>
                    <a:pt x="0" y="7465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EYInterstate Light"/>
                <a:ea typeface="+mn-ea"/>
                <a:cs typeface="+mn-cs"/>
              </a:endParaRPr>
            </a:p>
          </p:txBody>
        </p:sp>
        <p:sp>
          <p:nvSpPr>
            <p:cNvPr id="25" name="Oval 24">
              <a:extLst>
                <a:ext uri="{FF2B5EF4-FFF2-40B4-BE49-F238E27FC236}">
                  <a16:creationId xmlns:a16="http://schemas.microsoft.com/office/drawing/2014/main" id="{9DAF994E-5F3A-4EFD-BE26-64B386BFF31C}"/>
                </a:ext>
              </a:extLst>
            </p:cNvPr>
            <p:cNvSpPr/>
            <p:nvPr/>
          </p:nvSpPr>
          <p:spPr>
            <a:xfrm>
              <a:off x="3318185" y="1665274"/>
              <a:ext cx="2509482" cy="25094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6" name="Arc 25">
              <a:extLst>
                <a:ext uri="{FF2B5EF4-FFF2-40B4-BE49-F238E27FC236}">
                  <a16:creationId xmlns:a16="http://schemas.microsoft.com/office/drawing/2014/main" id="{97FB35BD-3A9F-4AD8-A402-23C002F581B8}"/>
                </a:ext>
              </a:extLst>
            </p:cNvPr>
            <p:cNvSpPr/>
            <p:nvPr/>
          </p:nvSpPr>
          <p:spPr>
            <a:xfrm rot="20700000">
              <a:off x="3450036" y="1796186"/>
              <a:ext cx="2245693" cy="2244827"/>
            </a:xfrm>
            <a:prstGeom prst="arc">
              <a:avLst>
                <a:gd name="adj1" fmla="val 16200000"/>
                <a:gd name="adj2" fmla="val 0"/>
              </a:avLst>
            </a:prstGeom>
            <a:solidFill>
              <a:schemeClr val="tx1"/>
            </a:solidFill>
            <a:ln w="406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7" name="Arc 26">
              <a:extLst>
                <a:ext uri="{FF2B5EF4-FFF2-40B4-BE49-F238E27FC236}">
                  <a16:creationId xmlns:a16="http://schemas.microsoft.com/office/drawing/2014/main" id="{EE2EF95B-2578-420B-ACA9-E9505A5D5D42}"/>
                </a:ext>
              </a:extLst>
            </p:cNvPr>
            <p:cNvSpPr/>
            <p:nvPr/>
          </p:nvSpPr>
          <p:spPr>
            <a:xfrm rot="13500000">
              <a:off x="3450081" y="1797168"/>
              <a:ext cx="2245693" cy="2245693"/>
            </a:xfrm>
            <a:prstGeom prst="arc">
              <a:avLst/>
            </a:prstGeom>
            <a:noFill/>
            <a:ln w="40640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8" name="Arc 27">
              <a:extLst>
                <a:ext uri="{FF2B5EF4-FFF2-40B4-BE49-F238E27FC236}">
                  <a16:creationId xmlns:a16="http://schemas.microsoft.com/office/drawing/2014/main" id="{D1E05743-635D-4BBB-85B6-AAB31ABB453A}"/>
                </a:ext>
              </a:extLst>
            </p:cNvPr>
            <p:cNvSpPr/>
            <p:nvPr/>
          </p:nvSpPr>
          <p:spPr>
            <a:xfrm rot="6300000">
              <a:off x="3450148" y="1796158"/>
              <a:ext cx="2245693" cy="2244827"/>
            </a:xfrm>
            <a:prstGeom prst="arc">
              <a:avLst>
                <a:gd name="adj1" fmla="val 16200000"/>
                <a:gd name="adj2" fmla="val 0"/>
              </a:avLst>
            </a:prstGeom>
            <a:noFill/>
            <a:ln w="4064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9" name="Oval 28">
              <a:extLst>
                <a:ext uri="{FF2B5EF4-FFF2-40B4-BE49-F238E27FC236}">
                  <a16:creationId xmlns:a16="http://schemas.microsoft.com/office/drawing/2014/main" id="{A8754D20-A6EA-4C61-A40F-AEF181A6DC28}"/>
                </a:ext>
              </a:extLst>
            </p:cNvPr>
            <p:cNvSpPr/>
            <p:nvPr/>
          </p:nvSpPr>
          <p:spPr>
            <a:xfrm>
              <a:off x="3584149" y="1931237"/>
              <a:ext cx="1977554" cy="19775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YInterstate Light"/>
                  <a:ea typeface="+mn-ea"/>
                  <a:cs typeface="+mn-cs"/>
                </a:rPr>
                <a:t>Presenters</a:t>
              </a:r>
            </a:p>
          </p:txBody>
        </p:sp>
        <p:pic>
          <p:nvPicPr>
            <p:cNvPr id="34" name="Picture 33">
              <a:extLst>
                <a:ext uri="{FF2B5EF4-FFF2-40B4-BE49-F238E27FC236}">
                  <a16:creationId xmlns:a16="http://schemas.microsoft.com/office/drawing/2014/main" id="{9386DBBD-B6BF-4F36-B7D6-DEBE19B6D294}"/>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541875" y="2337353"/>
              <a:ext cx="958314" cy="1165253"/>
            </a:xfrm>
            <a:prstGeom prst="rect">
              <a:avLst/>
            </a:prstGeom>
            <a:blipFill>
              <a:blip r:embed="rId7" cstate="screen">
                <a:extLst>
                  <a:ext uri="{28A0092B-C50C-407E-A947-70E740481C1C}">
                    <a14:useLocalDpi xmlns:a14="http://schemas.microsoft.com/office/drawing/2010/main"/>
                  </a:ext>
                </a:extLst>
              </a:blip>
              <a:stretch>
                <a:fillRect/>
              </a:stretch>
            </a:blipFill>
            <a:ln>
              <a:noFill/>
            </a:ln>
          </p:spPr>
        </p:pic>
        <p:sp>
          <p:nvSpPr>
            <p:cNvPr id="36" name="Rectangle 27" descr="© INSCALE GmbH, 26.05.2010&#10;http://www.presentationload.com/">
              <a:extLst>
                <a:ext uri="{FF2B5EF4-FFF2-40B4-BE49-F238E27FC236}">
                  <a16:creationId xmlns:a16="http://schemas.microsoft.com/office/drawing/2014/main" id="{584F2662-A0FD-4524-B006-E6310C7B6E79}"/>
                </a:ext>
              </a:extLst>
            </p:cNvPr>
            <p:cNvSpPr>
              <a:spLocks noChangeArrowheads="1"/>
            </p:cNvSpPr>
            <p:nvPr/>
          </p:nvSpPr>
          <p:spPr bwMode="gray">
            <a:xfrm>
              <a:off x="6726115" y="1295987"/>
              <a:ext cx="1960685" cy="1161215"/>
            </a:xfrm>
            <a:prstGeom prst="rect">
              <a:avLst/>
            </a:prstGeom>
            <a:noFill/>
            <a:ln w="12700">
              <a:noFill/>
              <a:miter lim="800000"/>
              <a:headEnd/>
              <a:tailEnd/>
            </a:ln>
            <a:effectLst/>
          </p:spPr>
          <p:txBody>
            <a:bodyPr vert="horz" wrap="square" lIns="34254" tIns="0" rIns="34254" bIns="0" anchor="t" anchorCtr="0">
              <a:spAutoFit/>
            </a:bodyPr>
            <a:lstStyle/>
            <a:p>
              <a:r>
                <a:rPr lang="en-US" sz="1400" b="1" dirty="0"/>
                <a:t>Katherine Kurtzman</a:t>
              </a:r>
            </a:p>
            <a:p>
              <a:r>
                <a:rPr lang="en-US" sz="1199" dirty="0"/>
                <a:t>Managing Director</a:t>
              </a:r>
            </a:p>
            <a:p>
              <a:r>
                <a:rPr lang="en-US" sz="1199" dirty="0"/>
                <a:t>Exempt Organization Tax Services</a:t>
              </a:r>
            </a:p>
            <a:p>
              <a:r>
                <a:rPr lang="en-US" sz="1199" dirty="0"/>
                <a:t>Ernst &amp; Young LLP</a:t>
              </a:r>
            </a:p>
            <a:p>
              <a:r>
                <a:rPr lang="en-US" sz="1199" noProof="1"/>
                <a:t>Chicago, IL</a:t>
              </a:r>
              <a:endParaRPr lang="de-DE" sz="1349" noProof="1"/>
            </a:p>
          </p:txBody>
        </p:sp>
        <p:sp>
          <p:nvSpPr>
            <p:cNvPr id="37" name="Rectangle 27" descr="© INSCALE GmbH, 26.05.2010&#10;http://www.presentationload.com/">
              <a:extLst>
                <a:ext uri="{FF2B5EF4-FFF2-40B4-BE49-F238E27FC236}">
                  <a16:creationId xmlns:a16="http://schemas.microsoft.com/office/drawing/2014/main" id="{5FD62699-0C2A-4DAA-8EB3-87C2077A85A8}"/>
                </a:ext>
              </a:extLst>
            </p:cNvPr>
            <p:cNvSpPr>
              <a:spLocks noChangeArrowheads="1"/>
            </p:cNvSpPr>
            <p:nvPr/>
          </p:nvSpPr>
          <p:spPr bwMode="gray">
            <a:xfrm>
              <a:off x="1548916" y="2337353"/>
              <a:ext cx="1972644" cy="1170982"/>
            </a:xfrm>
            <a:prstGeom prst="rect">
              <a:avLst/>
            </a:prstGeom>
            <a:noFill/>
            <a:ln w="12700">
              <a:noFill/>
              <a:miter lim="800000"/>
              <a:headEnd/>
              <a:tailEnd/>
            </a:ln>
            <a:effectLst/>
          </p:spPr>
          <p:txBody>
            <a:bodyPr vert="horz" wrap="square" lIns="34254" tIns="0" rIns="34254" bIns="0" anchor="t" anchorCtr="0"/>
            <a:lstStyle/>
            <a:p>
              <a:r>
                <a:rPr lang="en-US" sz="1400" b="1" dirty="0"/>
                <a:t>Stephen LaGarde</a:t>
              </a:r>
            </a:p>
            <a:p>
              <a:r>
                <a:rPr lang="en-US" sz="1199" dirty="0"/>
                <a:t>Principal</a:t>
              </a:r>
            </a:p>
            <a:p>
              <a:r>
                <a:rPr lang="en-US" sz="1199" dirty="0"/>
                <a:t>National Tax Compensation and Benefits</a:t>
              </a:r>
            </a:p>
            <a:p>
              <a:r>
                <a:rPr lang="en-US" sz="1199" dirty="0"/>
                <a:t>Ernst &amp; Young LLP</a:t>
              </a:r>
            </a:p>
            <a:p>
              <a:r>
                <a:rPr lang="en-US" sz="1199" dirty="0"/>
                <a:t>Washington, DC</a:t>
              </a:r>
            </a:p>
            <a:p>
              <a:pPr defTabSz="685092" fontAlgn="base">
                <a:lnSpc>
                  <a:spcPct val="95000"/>
                </a:lnSpc>
                <a:spcBef>
                  <a:spcPct val="20000"/>
                </a:spcBef>
                <a:buClr>
                  <a:srgbClr val="FFD200"/>
                </a:buClr>
                <a:buSzPct val="70000"/>
                <a:defRPr/>
              </a:pPr>
              <a:endParaRPr lang="de-DE" sz="1349" noProof="1"/>
            </a:p>
            <a:p>
              <a:pPr defTabSz="685092" fontAlgn="base">
                <a:lnSpc>
                  <a:spcPct val="95000"/>
                </a:lnSpc>
                <a:spcBef>
                  <a:spcPct val="20000"/>
                </a:spcBef>
                <a:buClr>
                  <a:srgbClr val="FFD200"/>
                </a:buClr>
                <a:buSzPct val="70000"/>
                <a:defRPr/>
              </a:pPr>
              <a:endParaRPr lang="de-DE" sz="1349" noProof="1"/>
            </a:p>
          </p:txBody>
        </p:sp>
        <p:sp>
          <p:nvSpPr>
            <p:cNvPr id="38" name="Rectangle 27" descr="© INSCALE GmbH, 26.05.2010&#10;http://www.presentationload.com/">
              <a:extLst>
                <a:ext uri="{FF2B5EF4-FFF2-40B4-BE49-F238E27FC236}">
                  <a16:creationId xmlns:a16="http://schemas.microsoft.com/office/drawing/2014/main" id="{2A95282F-DFFD-4A27-ABCA-EF4E00769017}"/>
                </a:ext>
              </a:extLst>
            </p:cNvPr>
            <p:cNvSpPr>
              <a:spLocks noChangeArrowheads="1"/>
            </p:cNvSpPr>
            <p:nvPr/>
          </p:nvSpPr>
          <p:spPr bwMode="gray">
            <a:xfrm>
              <a:off x="6726115" y="3397209"/>
              <a:ext cx="1960685" cy="991938"/>
            </a:xfrm>
            <a:prstGeom prst="rect">
              <a:avLst/>
            </a:prstGeom>
            <a:noFill/>
            <a:ln w="12700">
              <a:noFill/>
              <a:miter lim="800000"/>
              <a:headEnd/>
              <a:tailEnd/>
            </a:ln>
            <a:effectLst/>
          </p:spPr>
          <p:txBody>
            <a:bodyPr vert="horz" wrap="square" lIns="34254" tIns="0" rIns="34254" bIns="0" anchor="t" anchorCtr="0">
              <a:spAutoFit/>
            </a:bodyPr>
            <a:lstStyle/>
            <a:p>
              <a:r>
                <a:rPr lang="en-US" sz="1499" b="1" dirty="0">
                  <a:solidFill>
                    <a:schemeClr val="bg1"/>
                  </a:solidFill>
                </a:rPr>
                <a:t>Stephanie Pfister</a:t>
              </a:r>
            </a:p>
            <a:p>
              <a:pPr algn="just"/>
              <a:r>
                <a:rPr lang="en-US" sz="1199" dirty="0">
                  <a:solidFill>
                    <a:schemeClr val="bg1"/>
                  </a:solidFill>
                </a:rPr>
                <a:t>Senior Manager</a:t>
              </a:r>
            </a:p>
            <a:p>
              <a:r>
                <a:rPr lang="en-US" sz="1199" dirty="0">
                  <a:solidFill>
                    <a:schemeClr val="bg1"/>
                  </a:solidFill>
                </a:rPr>
                <a:t>Employment Tax</a:t>
              </a:r>
            </a:p>
            <a:p>
              <a:r>
                <a:rPr lang="en-US" sz="1199" dirty="0">
                  <a:solidFill>
                    <a:schemeClr val="bg1"/>
                  </a:solidFill>
                </a:rPr>
                <a:t>Ernst &amp; Young LLP</a:t>
              </a:r>
            </a:p>
            <a:p>
              <a:r>
                <a:rPr lang="en-US" sz="1199" noProof="1">
                  <a:solidFill>
                    <a:schemeClr val="bg1"/>
                  </a:solidFill>
                </a:rPr>
                <a:t>San Francisco, CA</a:t>
              </a:r>
              <a:endParaRPr lang="de-DE" sz="1349" noProof="1">
                <a:solidFill>
                  <a:schemeClr val="bg1"/>
                </a:solidFill>
              </a:endParaRPr>
            </a:p>
          </p:txBody>
        </p:sp>
      </p:grpSp>
      <p:pic>
        <p:nvPicPr>
          <p:cNvPr id="5" name="Picture 4" descr="A person smiling for the camera&#10;&#10;Description automatically generated with low confidence">
            <a:extLst>
              <a:ext uri="{FF2B5EF4-FFF2-40B4-BE49-F238E27FC236}">
                <a16:creationId xmlns:a16="http://schemas.microsoft.com/office/drawing/2014/main" id="{9097A1EB-63CA-4878-BF2C-74E226AA76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91997" y="3398244"/>
            <a:ext cx="957434" cy="1164218"/>
          </a:xfrm>
          <a:prstGeom prst="rect">
            <a:avLst/>
          </a:prstGeom>
        </p:spPr>
      </p:pic>
      <p:pic>
        <p:nvPicPr>
          <p:cNvPr id="4" name="Picture 3">
            <a:extLst>
              <a:ext uri="{FF2B5EF4-FFF2-40B4-BE49-F238E27FC236}">
                <a16:creationId xmlns:a16="http://schemas.microsoft.com/office/drawing/2014/main" id="{22770288-374B-8B44-4015-293D63204E1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723" t="5113" r="8516" b="6431"/>
          <a:stretch/>
        </p:blipFill>
        <p:spPr>
          <a:xfrm>
            <a:off x="5628470" y="1295914"/>
            <a:ext cx="958314" cy="1161288"/>
          </a:xfrm>
          <a:prstGeom prst="rect">
            <a:avLst/>
          </a:prstGeom>
          <a:ln w="12700">
            <a:noFill/>
            <a:prstDash val="sysDot"/>
          </a:ln>
          <a:effectLst/>
        </p:spPr>
      </p:pic>
    </p:spTree>
    <p:extLst>
      <p:ext uri="{BB962C8B-B14F-4D97-AF65-F5344CB8AC3E}">
        <p14:creationId xmlns:p14="http://schemas.microsoft.com/office/powerpoint/2010/main" val="988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B4AB15F-DA65-419C-A159-86D840255437}"/>
              </a:ext>
            </a:extLst>
          </p:cNvPr>
          <p:cNvGraphicFramePr>
            <a:graphicFrameLocks noChangeAspect="1"/>
          </p:cNvGraphicFramePr>
          <p:nvPr>
            <p:custDataLst>
              <p:tags r:id="rId1"/>
            </p:custDataLst>
            <p:extLst>
              <p:ext uri="{D42A27DB-BD31-4B8C-83A1-F6EECF244321}">
                <p14:modId xmlns:p14="http://schemas.microsoft.com/office/powerpoint/2010/main" val="1148398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2" name="Object 11" hidden="1">
                        <a:extLst>
                          <a:ext uri="{FF2B5EF4-FFF2-40B4-BE49-F238E27FC236}">
                            <a16:creationId xmlns:a16="http://schemas.microsoft.com/office/drawing/2014/main" id="{5B4AB15F-DA65-419C-A159-86D8402554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FB2C7-7095-452C-9554-E3B52811C18B}"/>
              </a:ext>
            </a:extLst>
          </p:cNvPr>
          <p:cNvSpPr>
            <a:spLocks noGrp="1"/>
          </p:cNvSpPr>
          <p:nvPr>
            <p:ph type="title"/>
          </p:nvPr>
        </p:nvSpPr>
        <p:spPr>
          <a:xfrm>
            <a:off x="457201" y="294200"/>
            <a:ext cx="8229600" cy="590400"/>
          </a:xfrm>
        </p:spPr>
        <p:txBody>
          <a:bodyPr vert="horz"/>
          <a:lstStyle/>
          <a:p>
            <a:r>
              <a:rPr lang="en-US" dirty="0"/>
              <a:t>Polling question 4</a:t>
            </a:r>
          </a:p>
        </p:txBody>
      </p:sp>
      <p:sp>
        <p:nvSpPr>
          <p:cNvPr id="22" name="Title 1">
            <a:extLst>
              <a:ext uri="{FF2B5EF4-FFF2-40B4-BE49-F238E27FC236}">
                <a16:creationId xmlns:a16="http://schemas.microsoft.com/office/drawing/2014/main" id="{68C657D7-35CC-455F-BCB7-45C48508EDEE}"/>
              </a:ext>
            </a:extLst>
          </p:cNvPr>
          <p:cNvSpPr txBox="1">
            <a:spLocks/>
          </p:cNvSpPr>
          <p:nvPr/>
        </p:nvSpPr>
        <p:spPr>
          <a:xfrm>
            <a:off x="1537239" y="2092267"/>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Bonus and incentive compensation</a:t>
            </a:r>
          </a:p>
        </p:txBody>
      </p:sp>
      <p:sp>
        <p:nvSpPr>
          <p:cNvPr id="23" name="Title 1">
            <a:extLst>
              <a:ext uri="{FF2B5EF4-FFF2-40B4-BE49-F238E27FC236}">
                <a16:creationId xmlns:a16="http://schemas.microsoft.com/office/drawing/2014/main" id="{D7475049-F2D5-406D-B05F-C3848C8EC9BF}"/>
              </a:ext>
            </a:extLst>
          </p:cNvPr>
          <p:cNvSpPr txBox="1">
            <a:spLocks/>
          </p:cNvSpPr>
          <p:nvPr/>
        </p:nvSpPr>
        <p:spPr>
          <a:xfrm>
            <a:off x="1092201" y="1133409"/>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In what category would a person’s annual salary be reported for Schedule J reporting purposes?</a:t>
            </a:r>
          </a:p>
        </p:txBody>
      </p:sp>
      <p:sp>
        <p:nvSpPr>
          <p:cNvPr id="24" name="Title 1">
            <a:extLst>
              <a:ext uri="{FF2B5EF4-FFF2-40B4-BE49-F238E27FC236}">
                <a16:creationId xmlns:a16="http://schemas.microsoft.com/office/drawing/2014/main" id="{6CC237E7-4E5C-4B57-9939-4BC7F15593A3}"/>
              </a:ext>
            </a:extLst>
          </p:cNvPr>
          <p:cNvSpPr txBox="1">
            <a:spLocks/>
          </p:cNvSpPr>
          <p:nvPr/>
        </p:nvSpPr>
        <p:spPr>
          <a:xfrm>
            <a:off x="1532475" y="270350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Other reportable compensation</a:t>
            </a:r>
          </a:p>
        </p:txBody>
      </p:sp>
      <p:sp>
        <p:nvSpPr>
          <p:cNvPr id="25" name="Title 1">
            <a:extLst>
              <a:ext uri="{FF2B5EF4-FFF2-40B4-BE49-F238E27FC236}">
                <a16:creationId xmlns:a16="http://schemas.microsoft.com/office/drawing/2014/main" id="{AA9C2355-5F44-4397-86F9-3FE437A681BA}"/>
              </a:ext>
            </a:extLst>
          </p:cNvPr>
          <p:cNvSpPr txBox="1">
            <a:spLocks/>
          </p:cNvSpPr>
          <p:nvPr/>
        </p:nvSpPr>
        <p:spPr>
          <a:xfrm>
            <a:off x="1532475" y="330292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Nontaxable benefits</a:t>
            </a:r>
          </a:p>
        </p:txBody>
      </p:sp>
      <p:sp>
        <p:nvSpPr>
          <p:cNvPr id="26" name="Title 1">
            <a:extLst>
              <a:ext uri="{FF2B5EF4-FFF2-40B4-BE49-F238E27FC236}">
                <a16:creationId xmlns:a16="http://schemas.microsoft.com/office/drawing/2014/main" id="{DC0BC18E-E6D0-4A51-844F-DBA4BE0B0550}"/>
              </a:ext>
            </a:extLst>
          </p:cNvPr>
          <p:cNvSpPr txBox="1">
            <a:spLocks/>
          </p:cNvSpPr>
          <p:nvPr/>
        </p:nvSpPr>
        <p:spPr>
          <a:xfrm>
            <a:off x="1532477" y="390234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None of the above</a:t>
            </a:r>
          </a:p>
        </p:txBody>
      </p:sp>
      <p:sp>
        <p:nvSpPr>
          <p:cNvPr id="28" name="Oval 27">
            <a:extLst>
              <a:ext uri="{FF2B5EF4-FFF2-40B4-BE49-F238E27FC236}">
                <a16:creationId xmlns:a16="http://schemas.microsoft.com/office/drawing/2014/main" id="{4AF209A1-A943-4C1A-BDBD-0D0BCDFCC9AA}"/>
              </a:ext>
            </a:extLst>
          </p:cNvPr>
          <p:cNvSpPr/>
          <p:nvPr/>
        </p:nvSpPr>
        <p:spPr>
          <a:xfrm>
            <a:off x="1092201" y="209226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9" name="Oval 28">
            <a:extLst>
              <a:ext uri="{FF2B5EF4-FFF2-40B4-BE49-F238E27FC236}">
                <a16:creationId xmlns:a16="http://schemas.microsoft.com/office/drawing/2014/main" id="{4298E0E9-77EC-4D0A-A1B2-C14645CB3AFD}"/>
              </a:ext>
            </a:extLst>
          </p:cNvPr>
          <p:cNvSpPr/>
          <p:nvPr/>
        </p:nvSpPr>
        <p:spPr>
          <a:xfrm>
            <a:off x="1096020" y="330292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0" name="Oval 29">
            <a:extLst>
              <a:ext uri="{FF2B5EF4-FFF2-40B4-BE49-F238E27FC236}">
                <a16:creationId xmlns:a16="http://schemas.microsoft.com/office/drawing/2014/main" id="{82FB309F-AF90-4803-8CE9-B62DC449920D}"/>
              </a:ext>
            </a:extLst>
          </p:cNvPr>
          <p:cNvSpPr/>
          <p:nvPr/>
        </p:nvSpPr>
        <p:spPr>
          <a:xfrm>
            <a:off x="1096020" y="270350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1" name="Oval 30">
            <a:extLst>
              <a:ext uri="{FF2B5EF4-FFF2-40B4-BE49-F238E27FC236}">
                <a16:creationId xmlns:a16="http://schemas.microsoft.com/office/drawing/2014/main" id="{51CB2548-E874-4ADB-A01D-62417486C6B3}"/>
              </a:ext>
            </a:extLst>
          </p:cNvPr>
          <p:cNvSpPr/>
          <p:nvPr/>
        </p:nvSpPr>
        <p:spPr>
          <a:xfrm>
            <a:off x="1096020" y="3909816"/>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Rectangle 2">
            <a:extLst>
              <a:ext uri="{FF2B5EF4-FFF2-40B4-BE49-F238E27FC236}">
                <a16:creationId xmlns:a16="http://schemas.microsoft.com/office/drawing/2014/main" id="{CA50AA00-F26E-D90F-635A-BBEA132DA883}"/>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E2E38"/>
                </a:solidFill>
                <a:effectLst/>
                <a:uLnTx/>
                <a:uFillTx/>
                <a:latin typeface="EYInterstate Light"/>
                <a:ea typeface="+mn-ea"/>
                <a:cs typeface="+mn-cs"/>
              </a:rPr>
              <a:t>Q</a:t>
            </a:r>
          </a:p>
        </p:txBody>
      </p:sp>
    </p:spTree>
    <p:extLst>
      <p:ext uri="{BB962C8B-B14F-4D97-AF65-F5344CB8AC3E}">
        <p14:creationId xmlns:p14="http://schemas.microsoft.com/office/powerpoint/2010/main" val="4081590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1799"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3" name="Text Placeholder 12">
            <a:extLst>
              <a:ext uri="{FF2B5EF4-FFF2-40B4-BE49-F238E27FC236}">
                <a16:creationId xmlns:a16="http://schemas.microsoft.com/office/drawing/2014/main" id="{DB37E5C8-6BA4-4DC2-90AB-F13D8D10E84D}"/>
              </a:ext>
            </a:extLst>
          </p:cNvPr>
          <p:cNvSpPr>
            <a:spLocks noGrp="1"/>
          </p:cNvSpPr>
          <p:nvPr>
            <p:ph type="body" sz="quarter" idx="10"/>
          </p:nvPr>
        </p:nvSpPr>
        <p:spPr/>
        <p:txBody>
          <a:bodyPr/>
          <a:lstStyle/>
          <a:p>
            <a:r>
              <a:rPr lang="en-US" dirty="0"/>
              <a:t>Automatic excess benefit transaction awareness</a:t>
            </a:r>
            <a:endParaRPr lang="en-IN" dirty="0"/>
          </a:p>
        </p:txBody>
      </p:sp>
    </p:spTree>
    <p:extLst>
      <p:ext uri="{BB962C8B-B14F-4D97-AF65-F5344CB8AC3E}">
        <p14:creationId xmlns:p14="http://schemas.microsoft.com/office/powerpoint/2010/main" val="3641354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E5F5830-E25C-455C-B113-2D43B835D588}"/>
              </a:ext>
            </a:extLst>
          </p:cNvPr>
          <p:cNvGraphicFramePr>
            <a:graphicFrameLocks noChangeAspect="1"/>
          </p:cNvGraphicFramePr>
          <p:nvPr>
            <p:custDataLst>
              <p:tags r:id="rId1"/>
            </p:custDataLst>
            <p:extLst>
              <p:ext uri="{D42A27DB-BD31-4B8C-83A1-F6EECF244321}">
                <p14:modId xmlns:p14="http://schemas.microsoft.com/office/powerpoint/2010/main" val="3004807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Object 12" hidden="1">
                        <a:extLst>
                          <a:ext uri="{FF2B5EF4-FFF2-40B4-BE49-F238E27FC236}">
                            <a16:creationId xmlns:a16="http://schemas.microsoft.com/office/drawing/2014/main" id="{AE5F5830-E25C-455C-B113-2D43B835D5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CC174F-86BD-4345-AE8B-AB890361B906}"/>
              </a:ext>
            </a:extLst>
          </p:cNvPr>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a:t>
            </a:r>
          </a:p>
        </p:txBody>
      </p:sp>
      <p:sp>
        <p:nvSpPr>
          <p:cNvPr id="3" name="Content Placeholder 2">
            <a:extLst>
              <a:ext uri="{FF2B5EF4-FFF2-40B4-BE49-F238E27FC236}">
                <a16:creationId xmlns:a16="http://schemas.microsoft.com/office/drawing/2014/main" id="{1E336076-AA75-49E9-94F9-48718600E0F5}"/>
              </a:ext>
            </a:extLst>
          </p:cNvPr>
          <p:cNvSpPr>
            <a:spLocks noGrp="1"/>
          </p:cNvSpPr>
          <p:nvPr>
            <p:ph idx="1"/>
          </p:nvPr>
        </p:nvSpPr>
        <p:spPr>
          <a:xfrm>
            <a:off x="457201" y="2791848"/>
            <a:ext cx="8229600" cy="2291080"/>
          </a:xfrm>
        </p:spPr>
        <p:txBody>
          <a:bodyPr/>
          <a:lstStyle/>
          <a:p>
            <a:r>
              <a:rPr lang="en-US" sz="1800" dirty="0"/>
              <a:t>Individuals reported on a 501(c)(3) or 501(c)(4) Form 990 Part VII may include disqualified persons under the intermediate sanctions rules in IRC </a:t>
            </a:r>
            <a:r>
              <a:rPr lang="en-US" altLang="en-US" sz="1800" dirty="0"/>
              <a:t>Section 4958.</a:t>
            </a:r>
          </a:p>
          <a:p>
            <a:r>
              <a:rPr lang="en-IN" sz="1800" dirty="0"/>
              <a:t>A disqualified person is any person who was, at any time during the five-year period ending on the date of the transaction, in a position to exercise substantial influence over the organization’s affairs, including officers, directors and certain key employees.</a:t>
            </a:r>
          </a:p>
          <a:p>
            <a:endParaRPr lang="en-US" altLang="en-US" sz="1800" dirty="0"/>
          </a:p>
          <a:p>
            <a:endParaRPr lang="en-US" sz="1800" dirty="0"/>
          </a:p>
          <a:p>
            <a:endParaRPr lang="en-US" sz="1800" dirty="0"/>
          </a:p>
        </p:txBody>
      </p:sp>
      <p:pic>
        <p:nvPicPr>
          <p:cNvPr id="4" name="Picture 3" descr="A picture containing text, person, window, indoor&#10;&#10;Description automatically generated">
            <a:extLst>
              <a:ext uri="{FF2B5EF4-FFF2-40B4-BE49-F238E27FC236}">
                <a16:creationId xmlns:a16="http://schemas.microsoft.com/office/drawing/2014/main" id="{9DAA8081-F6AC-9FF4-B6B2-04A215C5893C}"/>
              </a:ext>
            </a:extLst>
          </p:cNvPr>
          <p:cNvPicPr>
            <a:picLocks/>
          </p:cNvPicPr>
          <p:nvPr/>
        </p:nvPicPr>
        <p:blipFill rotWithShape="1">
          <a:blip r:embed="rId5" cstate="screen">
            <a:extLst>
              <a:ext uri="{28A0092B-C50C-407E-A947-70E740481C1C}">
                <a14:useLocalDpi xmlns:a14="http://schemas.microsoft.com/office/drawing/2010/main"/>
              </a:ext>
            </a:extLst>
          </a:blip>
          <a:srcRect t="12258" b="30952"/>
          <a:stretch/>
        </p:blipFill>
        <p:spPr>
          <a:xfrm>
            <a:off x="0" y="1130300"/>
            <a:ext cx="9143999" cy="1514577"/>
          </a:xfrm>
          <a:prstGeom prst="rect">
            <a:avLst/>
          </a:prstGeom>
        </p:spPr>
      </p:pic>
    </p:spTree>
    <p:extLst>
      <p:ext uri="{BB962C8B-B14F-4D97-AF65-F5344CB8AC3E}">
        <p14:creationId xmlns:p14="http://schemas.microsoft.com/office/powerpoint/2010/main" val="273545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extLst>
              <p:ext uri="{D42A27DB-BD31-4B8C-83A1-F6EECF244321}">
                <p14:modId xmlns:p14="http://schemas.microsoft.com/office/powerpoint/2010/main" val="3564103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 (cont.)</a:t>
            </a:r>
            <a:endParaRPr lang="en-GB" dirty="0"/>
          </a:p>
        </p:txBody>
      </p:sp>
      <p:sp>
        <p:nvSpPr>
          <p:cNvPr id="3" name="Content Placeholder 2"/>
          <p:cNvSpPr>
            <a:spLocks noGrp="1"/>
          </p:cNvSpPr>
          <p:nvPr>
            <p:ph idx="1"/>
          </p:nvPr>
        </p:nvSpPr>
        <p:spPr>
          <a:xfrm>
            <a:off x="457201" y="2750414"/>
            <a:ext cx="8229600" cy="3306261"/>
          </a:xfrm>
        </p:spPr>
        <p:txBody>
          <a:bodyPr/>
          <a:lstStyle/>
          <a:p>
            <a:r>
              <a:rPr lang="en-IN" sz="1800" dirty="0"/>
              <a:t>An excess benefit transaction is a transaction in which the organization receives less value than it gives up (i.e., non-FMV transactions and excessive compensation):</a:t>
            </a:r>
          </a:p>
          <a:p>
            <a:pPr lvl="1"/>
            <a:r>
              <a:rPr lang="en-IN" sz="1600" dirty="0"/>
              <a:t>Excessive compensation paid to officers, directors or key employees</a:t>
            </a:r>
          </a:p>
          <a:p>
            <a:pPr lvl="1"/>
            <a:r>
              <a:rPr lang="en-IN" sz="1600" dirty="0"/>
              <a:t>Payment of personal expenses and benefits</a:t>
            </a:r>
          </a:p>
          <a:p>
            <a:pPr lvl="1"/>
            <a:r>
              <a:rPr lang="en-IN" sz="1600" dirty="0"/>
              <a:t>Excess of fair market value (FMV) paid for asset acquisitions</a:t>
            </a:r>
          </a:p>
          <a:p>
            <a:pPr lvl="1"/>
            <a:r>
              <a:rPr lang="en-IN" sz="1600" dirty="0"/>
              <a:t>Provision of below-market services, rents, loans, etc.</a:t>
            </a:r>
            <a:endParaRPr lang="en-GB" sz="1600" dirty="0"/>
          </a:p>
          <a:p>
            <a:r>
              <a:rPr lang="en-US" altLang="en-US" sz="1800" dirty="0"/>
              <a:t>An automatic excess benefit transaction results if the organization provides an economic benefit to a disqualified person and fails to document it as a payment for services.</a:t>
            </a:r>
          </a:p>
          <a:p>
            <a:pPr lvl="1"/>
            <a:endParaRPr lang="en-IN" sz="1600" dirty="0"/>
          </a:p>
        </p:txBody>
      </p:sp>
      <p:pic>
        <p:nvPicPr>
          <p:cNvPr id="7" name="Picture 6" descr="A picture containing text, person, window, indoor&#10;&#10;Description automatically generated">
            <a:extLst>
              <a:ext uri="{FF2B5EF4-FFF2-40B4-BE49-F238E27FC236}">
                <a16:creationId xmlns:a16="http://schemas.microsoft.com/office/drawing/2014/main" id="{BD5E3511-53E4-76C3-E68B-1F9E851B9B5A}"/>
              </a:ext>
            </a:extLst>
          </p:cNvPr>
          <p:cNvPicPr>
            <a:picLocks/>
          </p:cNvPicPr>
          <p:nvPr/>
        </p:nvPicPr>
        <p:blipFill rotWithShape="1">
          <a:blip r:embed="rId5" cstate="screen">
            <a:extLst>
              <a:ext uri="{28A0092B-C50C-407E-A947-70E740481C1C}">
                <a14:useLocalDpi xmlns:a14="http://schemas.microsoft.com/office/drawing/2010/main"/>
              </a:ext>
            </a:extLst>
          </a:blip>
          <a:srcRect t="12258" b="30952"/>
          <a:stretch/>
        </p:blipFill>
        <p:spPr>
          <a:xfrm>
            <a:off x="0" y="1130300"/>
            <a:ext cx="9143999" cy="1514577"/>
          </a:xfrm>
          <a:prstGeom prst="rect">
            <a:avLst/>
          </a:prstGeom>
        </p:spPr>
      </p:pic>
    </p:spTree>
    <p:extLst>
      <p:ext uri="{BB962C8B-B14F-4D97-AF65-F5344CB8AC3E}">
        <p14:creationId xmlns:p14="http://schemas.microsoft.com/office/powerpoint/2010/main" val="281973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extLst>
              <p:ext uri="{D42A27DB-BD31-4B8C-83A1-F6EECF244321}">
                <p14:modId xmlns:p14="http://schemas.microsoft.com/office/powerpoint/2010/main" val="4242153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 (cont.)</a:t>
            </a:r>
            <a:endParaRPr lang="en-GB" dirty="0"/>
          </a:p>
        </p:txBody>
      </p:sp>
      <p:sp>
        <p:nvSpPr>
          <p:cNvPr id="3" name="Content Placeholder 2"/>
          <p:cNvSpPr>
            <a:spLocks noGrp="1"/>
          </p:cNvSpPr>
          <p:nvPr>
            <p:ph idx="1"/>
          </p:nvPr>
        </p:nvSpPr>
        <p:spPr>
          <a:xfrm>
            <a:off x="457201" y="2792365"/>
            <a:ext cx="8229600" cy="2310581"/>
          </a:xfrm>
        </p:spPr>
        <p:txBody>
          <a:bodyPr/>
          <a:lstStyle/>
          <a:p>
            <a:r>
              <a:rPr lang="en-US" altLang="en-US" sz="1800" dirty="0"/>
              <a:t>Consequences of an automatic excess benefit transaction include:</a:t>
            </a:r>
            <a:endParaRPr lang="en-IN" sz="1800" dirty="0"/>
          </a:p>
          <a:p>
            <a:pPr lvl="1"/>
            <a:r>
              <a:rPr lang="en-US" altLang="en-US" sz="1600" dirty="0"/>
              <a:t>Self-report the initial excise tax = 25% of excess benefit.</a:t>
            </a:r>
          </a:p>
          <a:p>
            <a:pPr lvl="1"/>
            <a:r>
              <a:rPr lang="en-US" altLang="en-US" sz="1600" dirty="0"/>
              <a:t>Second-tier 200% excise tax imposed if the transaction is not corrected in a timely manner.</a:t>
            </a:r>
          </a:p>
          <a:p>
            <a:pPr lvl="1"/>
            <a:r>
              <a:rPr lang="en-US" altLang="en-US" sz="1600" dirty="0"/>
              <a:t>In willful cases, 10% excise tax (capped at $20,000 per transaction) imposed on any organization manager who knowingly approves the transaction:</a:t>
            </a:r>
          </a:p>
          <a:p>
            <a:pPr lvl="2"/>
            <a:r>
              <a:rPr lang="en-US" altLang="en-US" sz="1400" dirty="0"/>
              <a:t>“Organization manager” is defined as an officer, director or trustee of the organization (or any individual with similar powers or responsibilities).</a:t>
            </a:r>
            <a:endParaRPr lang="en-IN" sz="1600" dirty="0"/>
          </a:p>
        </p:txBody>
      </p:sp>
      <p:pic>
        <p:nvPicPr>
          <p:cNvPr id="6" name="Picture 5" descr="A picture containing text, person, window, indoor&#10;&#10;Description automatically generated">
            <a:extLst>
              <a:ext uri="{FF2B5EF4-FFF2-40B4-BE49-F238E27FC236}">
                <a16:creationId xmlns:a16="http://schemas.microsoft.com/office/drawing/2014/main" id="{0F199060-3B41-0363-3CEB-CF0BDE215178}"/>
              </a:ext>
            </a:extLst>
          </p:cNvPr>
          <p:cNvPicPr>
            <a:picLocks/>
          </p:cNvPicPr>
          <p:nvPr/>
        </p:nvPicPr>
        <p:blipFill rotWithShape="1">
          <a:blip r:embed="rId5" cstate="screen">
            <a:extLst>
              <a:ext uri="{28A0092B-C50C-407E-A947-70E740481C1C}">
                <a14:useLocalDpi xmlns:a14="http://schemas.microsoft.com/office/drawing/2010/main"/>
              </a:ext>
            </a:extLst>
          </a:blip>
          <a:srcRect t="12258" b="30952"/>
          <a:stretch/>
        </p:blipFill>
        <p:spPr>
          <a:xfrm>
            <a:off x="0" y="1130300"/>
            <a:ext cx="9143999" cy="1514577"/>
          </a:xfrm>
          <a:prstGeom prst="rect">
            <a:avLst/>
          </a:prstGeom>
        </p:spPr>
      </p:pic>
    </p:spTree>
    <p:extLst>
      <p:ext uri="{BB962C8B-B14F-4D97-AF65-F5344CB8AC3E}">
        <p14:creationId xmlns:p14="http://schemas.microsoft.com/office/powerpoint/2010/main" val="277271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extLst>
              <p:ext uri="{D42A27DB-BD31-4B8C-83A1-F6EECF244321}">
                <p14:modId xmlns:p14="http://schemas.microsoft.com/office/powerpoint/2010/main" val="2139631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 (cont.)</a:t>
            </a:r>
            <a:endParaRPr lang="en-GB" dirty="0"/>
          </a:p>
        </p:txBody>
      </p:sp>
      <p:sp>
        <p:nvSpPr>
          <p:cNvPr id="3" name="Content Placeholder 2"/>
          <p:cNvSpPr>
            <a:spLocks noGrp="1"/>
          </p:cNvSpPr>
          <p:nvPr>
            <p:ph idx="1"/>
          </p:nvPr>
        </p:nvSpPr>
        <p:spPr>
          <a:xfrm>
            <a:off x="457201" y="2743200"/>
            <a:ext cx="8229600" cy="3342640"/>
          </a:xfrm>
        </p:spPr>
        <p:txBody>
          <a:bodyPr/>
          <a:lstStyle/>
          <a:p>
            <a:r>
              <a:rPr lang="en-US" altLang="en-US" sz="1800" dirty="0"/>
              <a:t>To avoid having an automatic excess benefit transaction, the organization must clearly indicate its intent to provide an economic benefit as compensation for services by providing written substantiation to that effect.</a:t>
            </a:r>
          </a:p>
          <a:p>
            <a:r>
              <a:rPr lang="en-US" altLang="en-US" sz="1800" dirty="0"/>
              <a:t>Written substantiation can include any of the following:</a:t>
            </a:r>
          </a:p>
          <a:p>
            <a:pPr lvl="1"/>
            <a:r>
              <a:rPr lang="en-US" altLang="en-US" sz="1600" dirty="0"/>
              <a:t>Documenting the benefit in a written employment contract executed and approved on or before the date on which the benefit is provided.</a:t>
            </a:r>
          </a:p>
          <a:p>
            <a:pPr lvl="1"/>
            <a:r>
              <a:rPr lang="en-US" altLang="en-US" sz="1600" dirty="0"/>
              <a:t>Documenting the governing body approved the benefit before it was paid.</a:t>
            </a:r>
          </a:p>
          <a:p>
            <a:pPr lvl="1"/>
            <a:r>
              <a:rPr lang="en-US" altLang="en-US" sz="1600" dirty="0"/>
              <a:t>Reporting the benefit as compensation on Form W-2 (for disqualified persons who are employees), Form 1099-NEC (for disqualified persons who are not employees) or the organization’s Form 990.</a:t>
            </a:r>
          </a:p>
          <a:p>
            <a:pPr lvl="1"/>
            <a:r>
              <a:rPr lang="en-US" altLang="en-US" sz="1600" dirty="0"/>
              <a:t>Having the disqualified person report the benefit as income on their income tax return.</a:t>
            </a:r>
          </a:p>
          <a:p>
            <a:pPr lvl="1"/>
            <a:endParaRPr lang="en-IN" sz="1600" dirty="0"/>
          </a:p>
        </p:txBody>
      </p:sp>
      <p:pic>
        <p:nvPicPr>
          <p:cNvPr id="4" name="Picture 3" descr="A picture containing text, person, window, indoor&#10;&#10;Description automatically generated">
            <a:extLst>
              <a:ext uri="{FF2B5EF4-FFF2-40B4-BE49-F238E27FC236}">
                <a16:creationId xmlns:a16="http://schemas.microsoft.com/office/drawing/2014/main" id="{8D318B18-00DF-D2EA-2B6A-8748A621C67B}"/>
              </a:ext>
            </a:extLst>
          </p:cNvPr>
          <p:cNvPicPr>
            <a:picLocks/>
          </p:cNvPicPr>
          <p:nvPr/>
        </p:nvPicPr>
        <p:blipFill rotWithShape="1">
          <a:blip r:embed="rId5" cstate="screen">
            <a:extLst>
              <a:ext uri="{28A0092B-C50C-407E-A947-70E740481C1C}">
                <a14:useLocalDpi xmlns:a14="http://schemas.microsoft.com/office/drawing/2010/main"/>
              </a:ext>
            </a:extLst>
          </a:blip>
          <a:srcRect t="12258" b="30952"/>
          <a:stretch/>
        </p:blipFill>
        <p:spPr>
          <a:xfrm>
            <a:off x="0" y="1130300"/>
            <a:ext cx="9143999" cy="1514577"/>
          </a:xfrm>
          <a:prstGeom prst="rect">
            <a:avLst/>
          </a:prstGeom>
        </p:spPr>
      </p:pic>
    </p:spTree>
    <p:extLst>
      <p:ext uri="{BB962C8B-B14F-4D97-AF65-F5344CB8AC3E}">
        <p14:creationId xmlns:p14="http://schemas.microsoft.com/office/powerpoint/2010/main" val="4032986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extLst>
              <p:ext uri="{D42A27DB-BD31-4B8C-83A1-F6EECF244321}">
                <p14:modId xmlns:p14="http://schemas.microsoft.com/office/powerpoint/2010/main" val="2236425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 (cont.)</a:t>
            </a:r>
            <a:endParaRPr lang="en-GB" dirty="0"/>
          </a:p>
        </p:txBody>
      </p:sp>
      <p:sp>
        <p:nvSpPr>
          <p:cNvPr id="3" name="Content Placeholder 2"/>
          <p:cNvSpPr>
            <a:spLocks noGrp="1"/>
          </p:cNvSpPr>
          <p:nvPr>
            <p:ph idx="1"/>
          </p:nvPr>
        </p:nvSpPr>
        <p:spPr>
          <a:xfrm>
            <a:off x="461963" y="2778678"/>
            <a:ext cx="8229600" cy="1643380"/>
          </a:xfrm>
        </p:spPr>
        <p:txBody>
          <a:bodyPr/>
          <a:lstStyle/>
          <a:p>
            <a:r>
              <a:rPr lang="en-US" altLang="en-US" sz="1800" dirty="0"/>
              <a:t>Form 990 additional disclosures for excess benefit transactions:</a:t>
            </a:r>
          </a:p>
          <a:p>
            <a:pPr lvl="1"/>
            <a:r>
              <a:rPr lang="en-IN" sz="1600" dirty="0"/>
              <a:t>Part IV, Line 25a:</a:t>
            </a:r>
          </a:p>
          <a:p>
            <a:pPr lvl="2"/>
            <a:r>
              <a:rPr lang="en-IN" sz="1400" dirty="0"/>
              <a:t>Asks whether the filing organization engaged in an excess benefit transaction with a disqualified person during the year.</a:t>
            </a:r>
          </a:p>
          <a:p>
            <a:pPr lvl="2"/>
            <a:r>
              <a:rPr lang="en-IN" sz="1400" dirty="0"/>
              <a:t>A “Yes” answer requires completion of Schedule L, Part I to report the transaction.</a:t>
            </a:r>
          </a:p>
          <a:p>
            <a:pPr marL="267320" lvl="1" indent="0">
              <a:buNone/>
            </a:pPr>
            <a:endParaRPr lang="en-US" sz="1600" dirty="0"/>
          </a:p>
          <a:p>
            <a:endParaRPr lang="en-US" altLang="en-US" sz="1600" dirty="0"/>
          </a:p>
          <a:p>
            <a:pPr lvl="1"/>
            <a:endParaRPr lang="en-IN" sz="1600" dirty="0"/>
          </a:p>
        </p:txBody>
      </p:sp>
      <p:pic>
        <p:nvPicPr>
          <p:cNvPr id="4" name="Picture 3" descr="A picture containing text, person, window, indoor&#10;&#10;Description automatically generated">
            <a:extLst>
              <a:ext uri="{FF2B5EF4-FFF2-40B4-BE49-F238E27FC236}">
                <a16:creationId xmlns:a16="http://schemas.microsoft.com/office/drawing/2014/main" id="{BBEF6478-E8C9-C7EB-F7F1-4AE1D2E6B035}"/>
              </a:ext>
            </a:extLst>
          </p:cNvPr>
          <p:cNvPicPr>
            <a:picLocks/>
          </p:cNvPicPr>
          <p:nvPr/>
        </p:nvPicPr>
        <p:blipFill rotWithShape="1">
          <a:blip r:embed="rId5" cstate="screen">
            <a:extLst>
              <a:ext uri="{28A0092B-C50C-407E-A947-70E740481C1C}">
                <a14:useLocalDpi xmlns:a14="http://schemas.microsoft.com/office/drawing/2010/main"/>
              </a:ext>
            </a:extLst>
          </a:blip>
          <a:srcRect t="12258" b="30952"/>
          <a:stretch/>
        </p:blipFill>
        <p:spPr>
          <a:xfrm>
            <a:off x="0" y="1130300"/>
            <a:ext cx="9143999" cy="1514577"/>
          </a:xfrm>
          <a:prstGeom prst="rect">
            <a:avLst/>
          </a:prstGeom>
        </p:spPr>
      </p:pic>
    </p:spTree>
    <p:extLst>
      <p:ext uri="{BB962C8B-B14F-4D97-AF65-F5344CB8AC3E}">
        <p14:creationId xmlns:p14="http://schemas.microsoft.com/office/powerpoint/2010/main" val="394655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A01F263-281F-4D72-A95D-9D0DD4DAEA76}"/>
              </a:ext>
            </a:extLst>
          </p:cNvPr>
          <p:cNvGraphicFramePr>
            <a:graphicFrameLocks noChangeAspect="1"/>
          </p:cNvGraphicFramePr>
          <p:nvPr>
            <p:custDataLst>
              <p:tags r:id="rId1"/>
            </p:custDataLst>
            <p:extLst>
              <p:ext uri="{D42A27DB-BD31-4B8C-83A1-F6EECF244321}">
                <p14:modId xmlns:p14="http://schemas.microsoft.com/office/powerpoint/2010/main" val="1451638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1" name="Object 10" hidden="1">
                        <a:extLst>
                          <a:ext uri="{FF2B5EF4-FFF2-40B4-BE49-F238E27FC236}">
                            <a16:creationId xmlns:a16="http://schemas.microsoft.com/office/drawing/2014/main" id="{9A01F263-281F-4D72-A95D-9D0DD4DAEA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Form 990 compensation reporting to avoid automatic excess benefit transactions (cont.)</a:t>
            </a:r>
            <a:endParaRPr lang="en-GB" dirty="0"/>
          </a:p>
        </p:txBody>
      </p:sp>
      <p:sp>
        <p:nvSpPr>
          <p:cNvPr id="3" name="Content Placeholder 2"/>
          <p:cNvSpPr>
            <a:spLocks noGrp="1"/>
          </p:cNvSpPr>
          <p:nvPr>
            <p:ph idx="1"/>
          </p:nvPr>
        </p:nvSpPr>
        <p:spPr>
          <a:xfrm>
            <a:off x="461963" y="2790722"/>
            <a:ext cx="8229600" cy="3305277"/>
          </a:xfrm>
        </p:spPr>
        <p:txBody>
          <a:bodyPr/>
          <a:lstStyle/>
          <a:p>
            <a:r>
              <a:rPr lang="en-IN" sz="1800" dirty="0"/>
              <a:t>Part VI, Line 15</a:t>
            </a:r>
          </a:p>
          <a:p>
            <a:pPr lvl="1"/>
            <a:r>
              <a:rPr lang="en-IN" sz="1600" dirty="0"/>
              <a:t>Asks questions to indicate whether the filing organization established</a:t>
            </a:r>
            <a:br>
              <a:rPr lang="en-IN" sz="1600" dirty="0"/>
            </a:br>
            <a:r>
              <a:rPr lang="en-IN" sz="1600" dirty="0"/>
              <a:t>the rebuttable presumption regarding the compensation of its CEO, executive director or top management official and its other officers or key employees.</a:t>
            </a:r>
          </a:p>
          <a:p>
            <a:r>
              <a:rPr lang="en-IN" sz="1800" dirty="0"/>
              <a:t>An automatic excess benefit transaction complicates a claim that the rebuttable presumption should be invoked.</a:t>
            </a:r>
          </a:p>
          <a:p>
            <a:pPr lvl="1"/>
            <a:r>
              <a:rPr lang="en-IN" sz="1600" dirty="0"/>
              <a:t>Appropriate documentation, one of the three elements needed to claim the presumption, includes records noting: </a:t>
            </a:r>
          </a:p>
          <a:p>
            <a:pPr lvl="2">
              <a:spcBef>
                <a:spcPts val="400"/>
              </a:spcBef>
            </a:pPr>
            <a:r>
              <a:rPr lang="en-IN" sz="1400" dirty="0"/>
              <a:t>The terms of the compensation that was approved and the date it was approved.</a:t>
            </a:r>
          </a:p>
          <a:p>
            <a:pPr lvl="2">
              <a:spcBef>
                <a:spcPts val="400"/>
              </a:spcBef>
            </a:pPr>
            <a:r>
              <a:rPr lang="en-IN" sz="1400" dirty="0"/>
              <a:t>The members of the governing body who were present during the debate on the compensation arrangement that was approved and those who voted on it.</a:t>
            </a:r>
          </a:p>
          <a:p>
            <a:pPr lvl="2"/>
            <a:endParaRPr lang="en-IN" sz="1400" dirty="0"/>
          </a:p>
          <a:p>
            <a:pPr marL="267320" lvl="1" indent="0">
              <a:buNone/>
            </a:pPr>
            <a:endParaRPr lang="en-US" sz="1600" dirty="0"/>
          </a:p>
          <a:p>
            <a:endParaRPr lang="en-US" altLang="en-US" sz="1600" dirty="0"/>
          </a:p>
          <a:p>
            <a:pPr lvl="1"/>
            <a:endParaRPr lang="en-IN" sz="1600" dirty="0"/>
          </a:p>
        </p:txBody>
      </p:sp>
      <p:pic>
        <p:nvPicPr>
          <p:cNvPr id="4" name="Picture 3" descr="A picture containing text, person, window, indoor&#10;&#10;Description automatically generated">
            <a:extLst>
              <a:ext uri="{FF2B5EF4-FFF2-40B4-BE49-F238E27FC236}">
                <a16:creationId xmlns:a16="http://schemas.microsoft.com/office/drawing/2014/main" id="{A51978E8-C26F-983D-4B3B-B162A6C09FEF}"/>
              </a:ext>
            </a:extLst>
          </p:cNvPr>
          <p:cNvPicPr>
            <a:picLocks/>
          </p:cNvPicPr>
          <p:nvPr/>
        </p:nvPicPr>
        <p:blipFill rotWithShape="1">
          <a:blip r:embed="rId5" cstate="screen">
            <a:extLst>
              <a:ext uri="{28A0092B-C50C-407E-A947-70E740481C1C}">
                <a14:useLocalDpi xmlns:a14="http://schemas.microsoft.com/office/drawing/2010/main"/>
              </a:ext>
            </a:extLst>
          </a:blip>
          <a:srcRect t="12258" b="30952"/>
          <a:stretch/>
        </p:blipFill>
        <p:spPr>
          <a:xfrm>
            <a:off x="0" y="1130300"/>
            <a:ext cx="9143999" cy="1514577"/>
          </a:xfrm>
          <a:prstGeom prst="rect">
            <a:avLst/>
          </a:prstGeom>
        </p:spPr>
      </p:pic>
    </p:spTree>
    <p:extLst>
      <p:ext uri="{BB962C8B-B14F-4D97-AF65-F5344CB8AC3E}">
        <p14:creationId xmlns:p14="http://schemas.microsoft.com/office/powerpoint/2010/main" val="362615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2BF0D75-5D66-4EC2-9941-1F17DCBE53D8}"/>
              </a:ext>
            </a:extLst>
          </p:cNvPr>
          <p:cNvGraphicFramePr>
            <a:graphicFrameLocks noChangeAspect="1"/>
          </p:cNvGraphicFramePr>
          <p:nvPr>
            <p:custDataLst>
              <p:tags r:id="rId1"/>
            </p:custDataLst>
            <p:extLst>
              <p:ext uri="{D42A27DB-BD31-4B8C-83A1-F6EECF244321}">
                <p14:modId xmlns:p14="http://schemas.microsoft.com/office/powerpoint/2010/main" val="2303341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62BF0D75-5D66-4EC2-9941-1F17DCBE53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FB2C7-7095-452C-9554-E3B52811C18B}"/>
              </a:ext>
            </a:extLst>
          </p:cNvPr>
          <p:cNvSpPr>
            <a:spLocks noGrp="1"/>
          </p:cNvSpPr>
          <p:nvPr>
            <p:ph type="title"/>
          </p:nvPr>
        </p:nvSpPr>
        <p:spPr>
          <a:xfrm>
            <a:off x="457201" y="294200"/>
            <a:ext cx="8229600" cy="590400"/>
          </a:xfrm>
        </p:spPr>
        <p:txBody>
          <a:bodyPr vert="horz"/>
          <a:lstStyle/>
          <a:p>
            <a:r>
              <a:rPr lang="en-US" dirty="0"/>
              <a:t>Polling question 5</a:t>
            </a:r>
          </a:p>
        </p:txBody>
      </p:sp>
      <p:sp>
        <p:nvSpPr>
          <p:cNvPr id="20" name="Title 1">
            <a:extLst>
              <a:ext uri="{FF2B5EF4-FFF2-40B4-BE49-F238E27FC236}">
                <a16:creationId xmlns:a16="http://schemas.microsoft.com/office/drawing/2014/main" id="{C84A24AF-921A-467C-BC78-0488267D3FAB}"/>
              </a:ext>
            </a:extLst>
          </p:cNvPr>
          <p:cNvSpPr txBox="1">
            <a:spLocks/>
          </p:cNvSpPr>
          <p:nvPr/>
        </p:nvSpPr>
        <p:spPr>
          <a:xfrm>
            <a:off x="1092201" y="1134203"/>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organizations are subject to </a:t>
            </a:r>
            <a:r>
              <a:rPr lang="en-US" sz="1800" dirty="0"/>
              <a:t>IRC </a:t>
            </a:r>
            <a:r>
              <a:rPr lang="en-US" altLang="en-US" sz="2000" dirty="0"/>
              <a:t>Section 4958 </a:t>
            </a: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excise tax for excess benefit transactions?</a:t>
            </a:r>
          </a:p>
        </p:txBody>
      </p:sp>
      <p:grpSp>
        <p:nvGrpSpPr>
          <p:cNvPr id="6" name="Group 5">
            <a:extLst>
              <a:ext uri="{FF2B5EF4-FFF2-40B4-BE49-F238E27FC236}">
                <a16:creationId xmlns:a16="http://schemas.microsoft.com/office/drawing/2014/main" id="{9E0378FF-4542-841F-87C6-60E9D2B16F98}"/>
              </a:ext>
            </a:extLst>
          </p:cNvPr>
          <p:cNvGrpSpPr/>
          <p:nvPr/>
        </p:nvGrpSpPr>
        <p:grpSpPr>
          <a:xfrm>
            <a:off x="1092201" y="2075638"/>
            <a:ext cx="7594599" cy="461665"/>
            <a:chOff x="1092201" y="2075638"/>
            <a:chExt cx="7594599" cy="461665"/>
          </a:xfrm>
        </p:grpSpPr>
        <p:sp>
          <p:nvSpPr>
            <p:cNvPr id="19" name="Title 1">
              <a:extLst>
                <a:ext uri="{FF2B5EF4-FFF2-40B4-BE49-F238E27FC236}">
                  <a16:creationId xmlns:a16="http://schemas.microsoft.com/office/drawing/2014/main" id="{8EF1E9D2-482C-4E40-A37E-C5A858C3045C}"/>
                </a:ext>
              </a:extLst>
            </p:cNvPr>
            <p:cNvSpPr txBox="1">
              <a:spLocks/>
            </p:cNvSpPr>
            <p:nvPr/>
          </p:nvSpPr>
          <p:spPr>
            <a:xfrm>
              <a:off x="1532476" y="207563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All </a:t>
              </a:r>
              <a:r>
                <a:rPr lang="en-US" sz="1600" dirty="0"/>
                <a:t>IRC </a:t>
              </a:r>
              <a:r>
                <a:rPr lang="en-US" altLang="en-US" sz="1800" dirty="0"/>
                <a:t>Section 501 organizations</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4" name="Oval 23">
              <a:extLst>
                <a:ext uri="{FF2B5EF4-FFF2-40B4-BE49-F238E27FC236}">
                  <a16:creationId xmlns:a16="http://schemas.microsoft.com/office/drawing/2014/main" id="{5BB77CE8-D88C-4C08-9244-24B898E75B5D}"/>
                </a:ext>
              </a:extLst>
            </p:cNvPr>
            <p:cNvSpPr/>
            <p:nvPr/>
          </p:nvSpPr>
          <p:spPr>
            <a:xfrm>
              <a:off x="1092201" y="2116864"/>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4" name="Group 3">
            <a:extLst>
              <a:ext uri="{FF2B5EF4-FFF2-40B4-BE49-F238E27FC236}">
                <a16:creationId xmlns:a16="http://schemas.microsoft.com/office/drawing/2014/main" id="{FB8D96A7-AEAA-70AE-6A14-6F64C55D803B}"/>
              </a:ext>
            </a:extLst>
          </p:cNvPr>
          <p:cNvGrpSpPr/>
          <p:nvPr/>
        </p:nvGrpSpPr>
        <p:grpSpPr>
          <a:xfrm>
            <a:off x="1092201" y="3485598"/>
            <a:ext cx="7599362" cy="461665"/>
            <a:chOff x="1092201" y="3529820"/>
            <a:chExt cx="7599362" cy="461665"/>
          </a:xfrm>
        </p:grpSpPr>
        <p:sp>
          <p:nvSpPr>
            <p:cNvPr id="22" name="Title 1">
              <a:extLst>
                <a:ext uri="{FF2B5EF4-FFF2-40B4-BE49-F238E27FC236}">
                  <a16:creationId xmlns:a16="http://schemas.microsoft.com/office/drawing/2014/main" id="{96B97170-0690-4D0A-A2DD-2B0B7B52359D}"/>
                </a:ext>
              </a:extLst>
            </p:cNvPr>
            <p:cNvSpPr txBox="1">
              <a:spLocks/>
            </p:cNvSpPr>
            <p:nvPr/>
          </p:nvSpPr>
          <p:spPr>
            <a:xfrm>
              <a:off x="1537239" y="3529820"/>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Only </a:t>
              </a:r>
              <a:r>
                <a:rPr lang="en-US" sz="1600" dirty="0"/>
                <a:t>IRC </a:t>
              </a:r>
              <a:r>
                <a:rPr lang="en-US" altLang="en-US" sz="1800" dirty="0"/>
                <a:t>Section 501(c)(4) organizations</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5" name="Oval 24">
              <a:extLst>
                <a:ext uri="{FF2B5EF4-FFF2-40B4-BE49-F238E27FC236}">
                  <a16:creationId xmlns:a16="http://schemas.microsoft.com/office/drawing/2014/main" id="{6B48BB70-DA5D-420A-935D-A159ECACBA7F}"/>
                </a:ext>
              </a:extLst>
            </p:cNvPr>
            <p:cNvSpPr/>
            <p:nvPr/>
          </p:nvSpPr>
          <p:spPr>
            <a:xfrm>
              <a:off x="1092201" y="3582296"/>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5" name="Group 4">
            <a:extLst>
              <a:ext uri="{FF2B5EF4-FFF2-40B4-BE49-F238E27FC236}">
                <a16:creationId xmlns:a16="http://schemas.microsoft.com/office/drawing/2014/main" id="{459801D4-EA94-E6FC-1A46-57E066C2E7AC}"/>
              </a:ext>
            </a:extLst>
          </p:cNvPr>
          <p:cNvGrpSpPr/>
          <p:nvPr/>
        </p:nvGrpSpPr>
        <p:grpSpPr>
          <a:xfrm>
            <a:off x="1092201" y="2780440"/>
            <a:ext cx="7599362" cy="462021"/>
            <a:chOff x="1092201" y="2720308"/>
            <a:chExt cx="7599362" cy="462021"/>
          </a:xfrm>
        </p:grpSpPr>
        <p:sp>
          <p:nvSpPr>
            <p:cNvPr id="21" name="Title 1">
              <a:extLst>
                <a:ext uri="{FF2B5EF4-FFF2-40B4-BE49-F238E27FC236}">
                  <a16:creationId xmlns:a16="http://schemas.microsoft.com/office/drawing/2014/main" id="{F17208B1-6FB4-4E8B-A624-DCF2EE8CE750}"/>
                </a:ext>
              </a:extLst>
            </p:cNvPr>
            <p:cNvSpPr txBox="1">
              <a:spLocks/>
            </p:cNvSpPr>
            <p:nvPr/>
          </p:nvSpPr>
          <p:spPr>
            <a:xfrm>
              <a:off x="1537239" y="2720308"/>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defRPr/>
              </a:pPr>
              <a:r>
                <a:rPr lang="en-IN" sz="1800" dirty="0">
                  <a:solidFill>
                    <a:prstClr val="white"/>
                  </a:solidFill>
                </a:rPr>
                <a:t>Only </a:t>
              </a:r>
              <a:r>
                <a:rPr lang="en-US" sz="1600" dirty="0"/>
                <a:t>IRC </a:t>
              </a:r>
              <a:r>
                <a:rPr lang="en-US" altLang="en-US" sz="1800" dirty="0"/>
                <a:t>Section 501(c)(3) organizations</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6" name="Oval 25">
              <a:extLst>
                <a:ext uri="{FF2B5EF4-FFF2-40B4-BE49-F238E27FC236}">
                  <a16:creationId xmlns:a16="http://schemas.microsoft.com/office/drawing/2014/main" id="{D09C2D47-8E32-4C9E-B66E-DDEE40921CA1}"/>
                </a:ext>
              </a:extLst>
            </p:cNvPr>
            <p:cNvSpPr/>
            <p:nvPr/>
          </p:nvSpPr>
          <p:spPr>
            <a:xfrm>
              <a:off x="1092201" y="282561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7" name="Group 6">
            <a:extLst>
              <a:ext uri="{FF2B5EF4-FFF2-40B4-BE49-F238E27FC236}">
                <a16:creationId xmlns:a16="http://schemas.microsoft.com/office/drawing/2014/main" id="{66EAAA00-A35E-8830-70E7-FE7F13C03390}"/>
              </a:ext>
            </a:extLst>
          </p:cNvPr>
          <p:cNvGrpSpPr/>
          <p:nvPr/>
        </p:nvGrpSpPr>
        <p:grpSpPr>
          <a:xfrm>
            <a:off x="1092201" y="4190400"/>
            <a:ext cx="7599362" cy="461665"/>
            <a:chOff x="1092201" y="4239560"/>
            <a:chExt cx="7599362" cy="461665"/>
          </a:xfrm>
        </p:grpSpPr>
        <p:sp>
          <p:nvSpPr>
            <p:cNvPr id="23" name="Title 1">
              <a:extLst>
                <a:ext uri="{FF2B5EF4-FFF2-40B4-BE49-F238E27FC236}">
                  <a16:creationId xmlns:a16="http://schemas.microsoft.com/office/drawing/2014/main" id="{9FB77EC9-4179-4E39-805B-60737027820E}"/>
                </a:ext>
              </a:extLst>
            </p:cNvPr>
            <p:cNvSpPr txBox="1">
              <a:spLocks/>
            </p:cNvSpPr>
            <p:nvPr/>
          </p:nvSpPr>
          <p:spPr>
            <a:xfrm>
              <a:off x="1537239" y="4239560"/>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defRPr/>
              </a:pPr>
              <a:r>
                <a:rPr lang="en-IN" sz="1800" dirty="0">
                  <a:solidFill>
                    <a:prstClr val="white"/>
                  </a:solidFill>
                </a:rPr>
                <a:t> </a:t>
              </a:r>
              <a:r>
                <a:rPr lang="en-US" sz="1600" dirty="0"/>
                <a:t>IRC </a:t>
              </a:r>
              <a:r>
                <a:rPr lang="en-US" altLang="en-US" sz="1800" dirty="0"/>
                <a:t>Section 501(c)(3) and</a:t>
              </a:r>
              <a:r>
                <a:rPr lang="en-IN" sz="1800" dirty="0">
                  <a:solidFill>
                    <a:prstClr val="white"/>
                  </a:solidFill>
                </a:rPr>
                <a:t> </a:t>
              </a:r>
              <a:r>
                <a:rPr lang="en-US" sz="1600" dirty="0"/>
                <a:t>IRC </a:t>
              </a:r>
              <a:r>
                <a:rPr lang="en-US" altLang="en-US" sz="1800" dirty="0"/>
                <a:t>Section 501(c)(4) organizations</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7" name="Oval 26">
              <a:extLst>
                <a:ext uri="{FF2B5EF4-FFF2-40B4-BE49-F238E27FC236}">
                  <a16:creationId xmlns:a16="http://schemas.microsoft.com/office/drawing/2014/main" id="{35241732-3401-4DCD-8924-090F6B9EA383}"/>
                </a:ext>
              </a:extLst>
            </p:cNvPr>
            <p:cNvSpPr/>
            <p:nvPr/>
          </p:nvSpPr>
          <p:spPr>
            <a:xfrm>
              <a:off x="1092201" y="4292036"/>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sp>
        <p:nvSpPr>
          <p:cNvPr id="3" name="Rectangle 2">
            <a:extLst>
              <a:ext uri="{FF2B5EF4-FFF2-40B4-BE49-F238E27FC236}">
                <a16:creationId xmlns:a16="http://schemas.microsoft.com/office/drawing/2014/main" id="{10C112D6-2AA4-A387-2794-801B444EC56A}"/>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E2E38"/>
                </a:solidFill>
                <a:effectLst/>
                <a:uLnTx/>
                <a:uFillTx/>
                <a:latin typeface="EYInterstate Light"/>
                <a:ea typeface="+mn-ea"/>
                <a:cs typeface="+mn-cs"/>
              </a:rPr>
              <a:t>Q</a:t>
            </a:r>
          </a:p>
        </p:txBody>
      </p:sp>
    </p:spTree>
    <p:extLst>
      <p:ext uri="{BB962C8B-B14F-4D97-AF65-F5344CB8AC3E}">
        <p14:creationId xmlns:p14="http://schemas.microsoft.com/office/powerpoint/2010/main" val="3239428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defTabSz="685434"/>
            <a:endParaRPr lang="en-IN" sz="1799" dirty="0">
              <a:solidFill>
                <a:srgbClr val="2E2E38"/>
              </a:solidFill>
              <a:latin typeface="EYInterstate Light" panose="02000506000000020004" pitchFamily="2" charset="0"/>
              <a:cs typeface="Arial" panose="020B0604020202020204" pitchFamily="34" charset="0"/>
              <a:sym typeface="EYInterstate Light" panose="02000506000000020004" pitchFamily="2" charset="0"/>
            </a:endParaRPr>
          </a:p>
        </p:txBody>
      </p:sp>
      <p:sp>
        <p:nvSpPr>
          <p:cNvPr id="11" name="Text Placeholder 10">
            <a:extLst>
              <a:ext uri="{FF2B5EF4-FFF2-40B4-BE49-F238E27FC236}">
                <a16:creationId xmlns:a16="http://schemas.microsoft.com/office/drawing/2014/main" id="{E0189857-0106-4CF8-892E-1882EAEEC7B5}"/>
              </a:ext>
            </a:extLst>
          </p:cNvPr>
          <p:cNvSpPr>
            <a:spLocks noGrp="1"/>
          </p:cNvSpPr>
          <p:nvPr>
            <p:ph type="body" sz="quarter" idx="10"/>
          </p:nvPr>
        </p:nvSpPr>
        <p:spPr/>
        <p:txBody>
          <a:bodyPr/>
          <a:lstStyle/>
          <a:p>
            <a:r>
              <a:rPr lang="en-IN" dirty="0"/>
              <a:t>Remote worker tax and other considerations</a:t>
            </a:r>
          </a:p>
        </p:txBody>
      </p:sp>
    </p:spTree>
    <p:extLst>
      <p:ext uri="{BB962C8B-B14F-4D97-AF65-F5344CB8AC3E}">
        <p14:creationId xmlns:p14="http://schemas.microsoft.com/office/powerpoint/2010/main" val="38133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2B34-0859-5088-DB26-F7127B061FF4}"/>
              </a:ext>
            </a:extLst>
          </p:cNvPr>
          <p:cNvSpPr>
            <a:spLocks noGrp="1"/>
          </p:cNvSpPr>
          <p:nvPr>
            <p:ph type="title"/>
          </p:nvPr>
        </p:nvSpPr>
        <p:spPr/>
        <p:txBody>
          <a:bodyPr/>
          <a:lstStyle/>
          <a:p>
            <a:r>
              <a:rPr lang="en-US" dirty="0"/>
              <a:t>CPE</a:t>
            </a:r>
            <a:r>
              <a:rPr lang="en-US"/>
              <a:t>	Credit</a:t>
            </a:r>
            <a:endParaRPr lang="en-US" dirty="0"/>
          </a:p>
        </p:txBody>
      </p:sp>
      <p:sp>
        <p:nvSpPr>
          <p:cNvPr id="4" name="TextBox 3">
            <a:extLst>
              <a:ext uri="{FF2B5EF4-FFF2-40B4-BE49-F238E27FC236}">
                <a16:creationId xmlns:a16="http://schemas.microsoft.com/office/drawing/2014/main" id="{EE134B9D-917C-370D-1163-D76540CDFFD0}"/>
              </a:ext>
            </a:extLst>
          </p:cNvPr>
          <p:cNvSpPr txBox="1"/>
          <p:nvPr/>
        </p:nvSpPr>
        <p:spPr>
          <a:xfrm>
            <a:off x="752475" y="1828801"/>
            <a:ext cx="7286625" cy="2123658"/>
          </a:xfrm>
          <a:prstGeom prst="rect">
            <a:avLst/>
          </a:prstGeom>
          <a:noFill/>
        </p:spPr>
        <p:txBody>
          <a:bodyPr wrap="square">
            <a:spAutoFit/>
          </a:bodyPr>
          <a:lstStyle/>
          <a:p>
            <a:pPr>
              <a:spcBef>
                <a:spcPts val="0"/>
              </a:spcBef>
              <a:spcAft>
                <a:spcPts val="0"/>
              </a:spcAft>
            </a:pPr>
            <a:endParaRPr lang="en-US" dirty="0">
              <a:solidFill>
                <a:schemeClr val="bg1"/>
              </a:solidFill>
              <a:effectLst/>
              <a:latin typeface="+mj-lt"/>
            </a:endParaRPr>
          </a:p>
          <a:p>
            <a:pPr marR="0" lvl="1">
              <a:spcBef>
                <a:spcPts val="0"/>
              </a:spcBef>
              <a:spcAft>
                <a:spcPts val="0"/>
              </a:spcAft>
            </a:pPr>
            <a:r>
              <a:rPr lang="en-US" sz="2400" dirty="0">
                <a:solidFill>
                  <a:schemeClr val="bg1"/>
                </a:solidFill>
                <a:effectLst/>
                <a:latin typeface="+mj-lt"/>
                <a:ea typeface="Times New Roman" panose="02020603050405020304" pitchFamily="18" charset="0"/>
              </a:rPr>
              <a:t>We will launch at least 3 polls per CPE credit; participants must attend the full session and participants must answer at least 3 polls per CPE credit to receive full credit</a:t>
            </a:r>
            <a:endParaRPr lang="en-US" sz="2400" dirty="0">
              <a:solidFill>
                <a:schemeClr val="bg1"/>
              </a:solidFill>
              <a:effectLst/>
              <a:latin typeface="+mj-lt"/>
              <a:ea typeface="Calibri" panose="020F0502020204030204" pitchFamily="34" charset="0"/>
            </a:endParaRPr>
          </a:p>
          <a:p>
            <a:pPr>
              <a:spcBef>
                <a:spcPts val="0"/>
              </a:spcBef>
              <a:spcAft>
                <a:spcPts val="0"/>
              </a:spcAft>
            </a:pPr>
            <a:endParaRPr lang="en-US" dirty="0">
              <a:solidFill>
                <a:schemeClr val="bg1"/>
              </a:solidFill>
              <a:effectLst/>
            </a:endParaRPr>
          </a:p>
        </p:txBody>
      </p:sp>
    </p:spTree>
    <p:extLst>
      <p:ext uri="{BB962C8B-B14F-4D97-AF65-F5344CB8AC3E}">
        <p14:creationId xmlns:p14="http://schemas.microsoft.com/office/powerpoint/2010/main" val="1136495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DAFF8D-EEB0-4E33-94CC-35E984D414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E9DAFF8D-EEB0-4E33-94CC-35E984D414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0" name="Oval 79">
            <a:extLst>
              <a:ext uri="{FF2B5EF4-FFF2-40B4-BE49-F238E27FC236}">
                <a16:creationId xmlns:a16="http://schemas.microsoft.com/office/drawing/2014/main" id="{55FA9109-69C7-4320-8B71-C76DA6806D60}"/>
              </a:ext>
            </a:extLst>
          </p:cNvPr>
          <p:cNvSpPr/>
          <p:nvPr/>
        </p:nvSpPr>
        <p:spPr>
          <a:xfrm>
            <a:off x="3387427" y="2330010"/>
            <a:ext cx="2467772" cy="2467772"/>
          </a:xfrm>
          <a:prstGeom prst="ellipse">
            <a:avLst/>
          </a:prstGeom>
          <a:blipFill dpi="0" rotWithShape="1">
            <a:blip r:embed="rId5" cstate="screen">
              <a:alphaModFix amt="50000"/>
              <a:extLst>
                <a:ext uri="{28A0092B-C50C-407E-A947-70E740481C1C}">
                  <a14:useLocalDpi xmlns:a14="http://schemas.microsoft.com/office/drawing/2010/main"/>
                </a:ext>
              </a:extLst>
            </a:blip>
            <a:srcRect/>
            <a:stretch>
              <a:fillRect/>
            </a:stretch>
          </a:blipFill>
          <a:ln w="57150" cap="flat" cmpd="sng" algn="ctr">
            <a:noFill/>
            <a:prstDash val="solid"/>
          </a:ln>
          <a:effectLst/>
        </p:spPr>
        <p:txBody>
          <a:bodyPr rtlCol="0" anchor="t" anchorCtr="0"/>
          <a:lstStyle/>
          <a:p>
            <a:pPr algn="ctr" defTabSz="685115">
              <a:defRPr/>
            </a:pPr>
            <a:endParaRPr lang="en-IN" sz="1200" kern="0" dirty="0">
              <a:solidFill>
                <a:schemeClr val="bg1"/>
              </a:solidFill>
              <a:latin typeface="+mj-lt"/>
            </a:endParaRPr>
          </a:p>
        </p:txBody>
      </p:sp>
      <p:sp>
        <p:nvSpPr>
          <p:cNvPr id="90" name="Freeform: Shape 89">
            <a:extLst>
              <a:ext uri="{FF2B5EF4-FFF2-40B4-BE49-F238E27FC236}">
                <a16:creationId xmlns:a16="http://schemas.microsoft.com/office/drawing/2014/main" id="{91C22CE5-DF47-4D35-B9BF-B49D522F6230}"/>
              </a:ext>
            </a:extLst>
          </p:cNvPr>
          <p:cNvSpPr>
            <a:spLocks/>
          </p:cNvSpPr>
          <p:nvPr/>
        </p:nvSpPr>
        <p:spPr>
          <a:xfrm>
            <a:off x="2802544" y="1745128"/>
            <a:ext cx="3637538" cy="3637537"/>
          </a:xfrm>
          <a:custGeom>
            <a:avLst/>
            <a:gdLst>
              <a:gd name="connsiteX0" fmla="*/ 0 w 2686459"/>
              <a:gd name="connsiteY0" fmla="*/ 1343230 h 2686459"/>
              <a:gd name="connsiteX1" fmla="*/ 1343230 w 2686459"/>
              <a:gd name="connsiteY1" fmla="*/ 0 h 2686459"/>
              <a:gd name="connsiteX2" fmla="*/ 2686460 w 2686459"/>
              <a:gd name="connsiteY2" fmla="*/ 1343230 h 2686459"/>
              <a:gd name="connsiteX3" fmla="*/ 1343230 w 2686459"/>
              <a:gd name="connsiteY3" fmla="*/ 2686460 h 2686459"/>
              <a:gd name="connsiteX4" fmla="*/ 0 w 2686459"/>
              <a:gd name="connsiteY4" fmla="*/ 1343230 h 268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459" h="2686459">
                <a:moveTo>
                  <a:pt x="0" y="1343230"/>
                </a:moveTo>
                <a:cubicBezTo>
                  <a:pt x="0" y="601385"/>
                  <a:pt x="601385" y="0"/>
                  <a:pt x="1343230" y="0"/>
                </a:cubicBezTo>
                <a:cubicBezTo>
                  <a:pt x="2085075" y="0"/>
                  <a:pt x="2686460" y="601385"/>
                  <a:pt x="2686460" y="1343230"/>
                </a:cubicBezTo>
                <a:cubicBezTo>
                  <a:pt x="2686460" y="2085075"/>
                  <a:pt x="2085075" y="2686460"/>
                  <a:pt x="1343230" y="2686460"/>
                </a:cubicBezTo>
                <a:cubicBezTo>
                  <a:pt x="601385" y="2686460"/>
                  <a:pt x="0" y="2085075"/>
                  <a:pt x="0" y="1343230"/>
                </a:cubicBezTo>
                <a:close/>
              </a:path>
            </a:pathLst>
          </a:custGeom>
          <a:noFill/>
          <a:ln w="19050" cap="flat" cmpd="sng" algn="ctr">
            <a:solidFill>
              <a:srgbClr val="747480"/>
            </a:solidFill>
            <a:prstDash val="dash"/>
          </a:ln>
          <a:effectLst/>
        </p:spPr>
        <p:txBody>
          <a:bodyPr spcFirstLastPara="0" vert="horz" wrap="square" lIns="204456" tIns="204456" rIns="204456" bIns="204456" numCol="1" spcCol="1270" anchor="ctr" anchorCtr="0">
            <a:noAutofit/>
          </a:bodyPr>
          <a:lstStyle/>
          <a:p>
            <a:pPr algn="ctr" defTabSz="1998066">
              <a:defRPr/>
            </a:pPr>
            <a:endParaRPr lang="en-US" sz="1200" kern="0" dirty="0">
              <a:solidFill>
                <a:schemeClr val="bg1"/>
              </a:solidFill>
              <a:latin typeface="+mj-lt"/>
            </a:endParaRPr>
          </a:p>
        </p:txBody>
      </p:sp>
      <p:sp>
        <p:nvSpPr>
          <p:cNvPr id="91" name="Oval 90">
            <a:extLst>
              <a:ext uri="{FF2B5EF4-FFF2-40B4-BE49-F238E27FC236}">
                <a16:creationId xmlns:a16="http://schemas.microsoft.com/office/drawing/2014/main" id="{6D9000AE-6D72-42E1-8F39-4CE3AC8B9F6B}"/>
              </a:ext>
            </a:extLst>
          </p:cNvPr>
          <p:cNvSpPr/>
          <p:nvPr/>
        </p:nvSpPr>
        <p:spPr>
          <a:xfrm>
            <a:off x="4598642" y="1675507"/>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2" name="Oval 91">
            <a:extLst>
              <a:ext uri="{FF2B5EF4-FFF2-40B4-BE49-F238E27FC236}">
                <a16:creationId xmlns:a16="http://schemas.microsoft.com/office/drawing/2014/main" id="{D9EA5B5E-3F8D-4C9B-A871-0E9210A2C1E0}"/>
              </a:ext>
            </a:extLst>
          </p:cNvPr>
          <p:cNvSpPr/>
          <p:nvPr/>
        </p:nvSpPr>
        <p:spPr>
          <a:xfrm>
            <a:off x="6072827" y="2487082"/>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3" name="Oval 92">
            <a:extLst>
              <a:ext uri="{FF2B5EF4-FFF2-40B4-BE49-F238E27FC236}">
                <a16:creationId xmlns:a16="http://schemas.microsoft.com/office/drawing/2014/main" id="{6A43E309-654A-407D-8126-FE7A2367B3FA}"/>
              </a:ext>
            </a:extLst>
          </p:cNvPr>
          <p:cNvSpPr/>
          <p:nvPr/>
        </p:nvSpPr>
        <p:spPr>
          <a:xfrm>
            <a:off x="6249569" y="4182382"/>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4" name="Oval 93">
            <a:extLst>
              <a:ext uri="{FF2B5EF4-FFF2-40B4-BE49-F238E27FC236}">
                <a16:creationId xmlns:a16="http://schemas.microsoft.com/office/drawing/2014/main" id="{28B32401-46CA-4659-A53F-4E7A582139E5}"/>
              </a:ext>
            </a:extLst>
          </p:cNvPr>
          <p:cNvSpPr/>
          <p:nvPr/>
        </p:nvSpPr>
        <p:spPr>
          <a:xfrm>
            <a:off x="5115666" y="5219296"/>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5" name="Oval 94">
            <a:extLst>
              <a:ext uri="{FF2B5EF4-FFF2-40B4-BE49-F238E27FC236}">
                <a16:creationId xmlns:a16="http://schemas.microsoft.com/office/drawing/2014/main" id="{7A98B905-BEEE-4D26-8B81-0094E8F87E53}"/>
              </a:ext>
            </a:extLst>
          </p:cNvPr>
          <p:cNvSpPr/>
          <p:nvPr/>
        </p:nvSpPr>
        <p:spPr>
          <a:xfrm>
            <a:off x="3549967" y="5005775"/>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6" name="Oval 95">
            <a:extLst>
              <a:ext uri="{FF2B5EF4-FFF2-40B4-BE49-F238E27FC236}">
                <a16:creationId xmlns:a16="http://schemas.microsoft.com/office/drawing/2014/main" id="{122CC771-F1D9-422C-9BFF-1DDA20F26CA7}"/>
              </a:ext>
            </a:extLst>
          </p:cNvPr>
          <p:cNvSpPr/>
          <p:nvPr/>
        </p:nvSpPr>
        <p:spPr>
          <a:xfrm>
            <a:off x="2744992" y="3683131"/>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97" name="Oval 96">
            <a:extLst>
              <a:ext uri="{FF2B5EF4-FFF2-40B4-BE49-F238E27FC236}">
                <a16:creationId xmlns:a16="http://schemas.microsoft.com/office/drawing/2014/main" id="{AA92064A-9DD3-47C6-AF24-BF9DD7B56793}"/>
              </a:ext>
            </a:extLst>
          </p:cNvPr>
          <p:cNvSpPr/>
          <p:nvPr/>
        </p:nvSpPr>
        <p:spPr>
          <a:xfrm>
            <a:off x="3141554" y="2349617"/>
            <a:ext cx="132280" cy="132280"/>
          </a:xfrm>
          <a:prstGeom prst="ellipse">
            <a:avLst/>
          </a:prstGeom>
          <a:solidFill>
            <a:srgbClr val="747480"/>
          </a:solidFill>
          <a:ln w="57150" cap="flat" cmpd="sng" algn="ctr">
            <a:noFill/>
            <a:prstDash val="solid"/>
          </a:ln>
          <a:effectLst/>
        </p:spPr>
        <p:txBody>
          <a:bodyPr rtlCol="0" anchor="t" anchorCtr="0"/>
          <a:lstStyle/>
          <a:p>
            <a:pPr algn="ctr" defTabSz="685052">
              <a:defRPr/>
            </a:pPr>
            <a:endParaRPr lang="en-IN" sz="1200" b="1" kern="0" dirty="0">
              <a:solidFill>
                <a:schemeClr val="bg1"/>
              </a:solidFill>
              <a:latin typeface="+mj-lt"/>
            </a:endParaRPr>
          </a:p>
        </p:txBody>
      </p:sp>
      <p:sp>
        <p:nvSpPr>
          <p:cNvPr id="79" name="Oval 78">
            <a:extLst>
              <a:ext uri="{FF2B5EF4-FFF2-40B4-BE49-F238E27FC236}">
                <a16:creationId xmlns:a16="http://schemas.microsoft.com/office/drawing/2014/main" id="{EA0131AC-498B-4DBA-A7A9-FF796C4E1864}"/>
              </a:ext>
            </a:extLst>
          </p:cNvPr>
          <p:cNvSpPr/>
          <p:nvPr/>
        </p:nvSpPr>
        <p:spPr>
          <a:xfrm>
            <a:off x="5308895" y="1692702"/>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2</a:t>
            </a:r>
          </a:p>
        </p:txBody>
      </p:sp>
      <p:sp>
        <p:nvSpPr>
          <p:cNvPr id="81" name="Oval 80">
            <a:extLst>
              <a:ext uri="{FF2B5EF4-FFF2-40B4-BE49-F238E27FC236}">
                <a16:creationId xmlns:a16="http://schemas.microsoft.com/office/drawing/2014/main" id="{3C8D3860-A1D0-4961-A8B8-B75D79C0666B}"/>
              </a:ext>
            </a:extLst>
          </p:cNvPr>
          <p:cNvSpPr/>
          <p:nvPr/>
        </p:nvSpPr>
        <p:spPr>
          <a:xfrm>
            <a:off x="3596354" y="1638861"/>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1</a:t>
            </a:r>
          </a:p>
        </p:txBody>
      </p:sp>
      <p:sp>
        <p:nvSpPr>
          <p:cNvPr id="83" name="Rectangle 82">
            <a:extLst>
              <a:ext uri="{FF2B5EF4-FFF2-40B4-BE49-F238E27FC236}">
                <a16:creationId xmlns:a16="http://schemas.microsoft.com/office/drawing/2014/main" id="{D7C9EAB1-1097-40A1-B1D8-63A43202B2A0}"/>
              </a:ext>
            </a:extLst>
          </p:cNvPr>
          <p:cNvSpPr/>
          <p:nvPr/>
        </p:nvSpPr>
        <p:spPr>
          <a:xfrm>
            <a:off x="3639489" y="2487081"/>
            <a:ext cx="2021994" cy="1843639"/>
          </a:xfrm>
          <a:prstGeom prst="rect">
            <a:avLst/>
          </a:prstGeom>
          <a:ln w="57150">
            <a:noFill/>
          </a:ln>
        </p:spPr>
        <p:txBody>
          <a:bodyPr wrap="square">
            <a:prstTxWarp prst="textArchUp">
              <a:avLst/>
            </a:prstTxWarp>
            <a:spAutoFit/>
          </a:bodyPr>
          <a:lstStyle/>
          <a:p>
            <a:pPr algn="ctr" defTabSz="685115">
              <a:defRPr/>
            </a:pPr>
            <a:endParaRPr lang="en-US" sz="1200" kern="0" dirty="0">
              <a:solidFill>
                <a:schemeClr val="bg1"/>
              </a:solidFill>
              <a:latin typeface="+mj-lt"/>
            </a:endParaRPr>
          </a:p>
        </p:txBody>
      </p:sp>
      <p:sp>
        <p:nvSpPr>
          <p:cNvPr id="84" name="Rectangle 83">
            <a:extLst>
              <a:ext uri="{FF2B5EF4-FFF2-40B4-BE49-F238E27FC236}">
                <a16:creationId xmlns:a16="http://schemas.microsoft.com/office/drawing/2014/main" id="{DFC46267-C532-436F-92CE-1C4B9F6F56EC}"/>
              </a:ext>
            </a:extLst>
          </p:cNvPr>
          <p:cNvSpPr/>
          <p:nvPr/>
        </p:nvSpPr>
        <p:spPr>
          <a:xfrm>
            <a:off x="3687079" y="2982703"/>
            <a:ext cx="1870180" cy="1550604"/>
          </a:xfrm>
          <a:prstGeom prst="rect">
            <a:avLst/>
          </a:prstGeom>
          <a:ln w="57150">
            <a:noFill/>
          </a:ln>
        </p:spPr>
        <p:txBody>
          <a:bodyPr wrap="square">
            <a:prstTxWarp prst="textArchDown">
              <a:avLst/>
            </a:prstTxWarp>
            <a:spAutoFit/>
          </a:bodyPr>
          <a:lstStyle/>
          <a:p>
            <a:pPr algn="ctr" defTabSz="685115">
              <a:defRPr/>
            </a:pPr>
            <a:endParaRPr lang="en-US" sz="1200" kern="0" dirty="0">
              <a:solidFill>
                <a:schemeClr val="bg1"/>
              </a:solidFill>
              <a:latin typeface="+mj-lt"/>
            </a:endParaRPr>
          </a:p>
        </p:txBody>
      </p:sp>
      <p:sp>
        <p:nvSpPr>
          <p:cNvPr id="85" name="Oval 84">
            <a:extLst>
              <a:ext uri="{FF2B5EF4-FFF2-40B4-BE49-F238E27FC236}">
                <a16:creationId xmlns:a16="http://schemas.microsoft.com/office/drawing/2014/main" id="{A15E43EE-3D44-4AAA-A5C2-47895D218B56}"/>
              </a:ext>
            </a:extLst>
          </p:cNvPr>
          <p:cNvSpPr/>
          <p:nvPr/>
        </p:nvSpPr>
        <p:spPr>
          <a:xfrm>
            <a:off x="6146119" y="3085214"/>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3</a:t>
            </a:r>
          </a:p>
        </p:txBody>
      </p:sp>
      <p:sp>
        <p:nvSpPr>
          <p:cNvPr id="86" name="Oval 85">
            <a:extLst>
              <a:ext uri="{FF2B5EF4-FFF2-40B4-BE49-F238E27FC236}">
                <a16:creationId xmlns:a16="http://schemas.microsoft.com/office/drawing/2014/main" id="{8880EC4D-117D-431D-B919-3722A57AE2F6}"/>
              </a:ext>
            </a:extLst>
          </p:cNvPr>
          <p:cNvSpPr/>
          <p:nvPr/>
        </p:nvSpPr>
        <p:spPr>
          <a:xfrm>
            <a:off x="2557892" y="2730579"/>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7</a:t>
            </a:r>
          </a:p>
        </p:txBody>
      </p:sp>
      <p:sp>
        <p:nvSpPr>
          <p:cNvPr id="87" name="Oval 86">
            <a:extLst>
              <a:ext uri="{FF2B5EF4-FFF2-40B4-BE49-F238E27FC236}">
                <a16:creationId xmlns:a16="http://schemas.microsoft.com/office/drawing/2014/main" id="{1092B757-6B23-447B-9ECC-E7E9D4317FD7}"/>
              </a:ext>
            </a:extLst>
          </p:cNvPr>
          <p:cNvSpPr/>
          <p:nvPr/>
        </p:nvSpPr>
        <p:spPr>
          <a:xfrm>
            <a:off x="2744379" y="4133288"/>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6</a:t>
            </a:r>
          </a:p>
        </p:txBody>
      </p:sp>
      <p:sp>
        <p:nvSpPr>
          <p:cNvPr id="88" name="Oval 87">
            <a:extLst>
              <a:ext uri="{FF2B5EF4-FFF2-40B4-BE49-F238E27FC236}">
                <a16:creationId xmlns:a16="http://schemas.microsoft.com/office/drawing/2014/main" id="{4A04687D-1470-408D-8EA2-357ADE431ED7}"/>
              </a:ext>
            </a:extLst>
          </p:cNvPr>
          <p:cNvSpPr/>
          <p:nvPr/>
        </p:nvSpPr>
        <p:spPr>
          <a:xfrm>
            <a:off x="5548159" y="4615084"/>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4</a:t>
            </a:r>
          </a:p>
        </p:txBody>
      </p:sp>
      <p:sp>
        <p:nvSpPr>
          <p:cNvPr id="89" name="Oval 88">
            <a:extLst>
              <a:ext uri="{FF2B5EF4-FFF2-40B4-BE49-F238E27FC236}">
                <a16:creationId xmlns:a16="http://schemas.microsoft.com/office/drawing/2014/main" id="{5CB0C7C6-DFD7-44FF-A907-D41C5496056D}"/>
              </a:ext>
            </a:extLst>
          </p:cNvPr>
          <p:cNvSpPr/>
          <p:nvPr/>
        </p:nvSpPr>
        <p:spPr>
          <a:xfrm>
            <a:off x="4106009" y="5047499"/>
            <a:ext cx="565404" cy="566256"/>
          </a:xfrm>
          <a:prstGeom prst="ellipse">
            <a:avLst/>
          </a:prstGeom>
          <a:solidFill>
            <a:srgbClr val="747480"/>
          </a:solidFill>
          <a:ln w="57150" cap="flat" cmpd="sng" algn="ctr">
            <a:noFill/>
            <a:prstDash val="solid"/>
          </a:ln>
          <a:effectLst/>
        </p:spPr>
        <p:txBody>
          <a:bodyPr rtlCol="0" anchor="ctr"/>
          <a:lstStyle/>
          <a:p>
            <a:pPr algn="ctr" defTabSz="685115">
              <a:defRPr/>
            </a:pPr>
            <a:r>
              <a:rPr lang="en-US" sz="1600" b="1" kern="0" dirty="0">
                <a:solidFill>
                  <a:schemeClr val="bg1"/>
                </a:solidFill>
                <a:latin typeface="+mj-lt"/>
                <a:cs typeface="Arial" panose="020B0604020202020204" pitchFamily="34" charset="0"/>
              </a:rPr>
              <a:t>5</a:t>
            </a:r>
          </a:p>
        </p:txBody>
      </p:sp>
      <p:sp>
        <p:nvSpPr>
          <p:cNvPr id="82" name="Rectangle 81">
            <a:extLst>
              <a:ext uri="{FF2B5EF4-FFF2-40B4-BE49-F238E27FC236}">
                <a16:creationId xmlns:a16="http://schemas.microsoft.com/office/drawing/2014/main" id="{9EB5FD62-9925-4073-B97F-AD81A8B0411F}"/>
              </a:ext>
            </a:extLst>
          </p:cNvPr>
          <p:cNvSpPr/>
          <p:nvPr/>
        </p:nvSpPr>
        <p:spPr>
          <a:xfrm>
            <a:off x="3656429" y="3148398"/>
            <a:ext cx="1929769" cy="830997"/>
          </a:xfrm>
          <a:prstGeom prst="rect">
            <a:avLst/>
          </a:prstGeom>
          <a:ln w="57150">
            <a:noFill/>
          </a:ln>
        </p:spPr>
        <p:txBody>
          <a:bodyPr wrap="square">
            <a:spAutoFit/>
          </a:bodyPr>
          <a:lstStyle/>
          <a:p>
            <a:pPr algn="ctr" defTabSz="685115">
              <a:defRPr/>
            </a:pPr>
            <a:r>
              <a:rPr lang="en-US" sz="1600" b="1" kern="0" dirty="0">
                <a:solidFill>
                  <a:schemeClr val="bg1"/>
                </a:solidFill>
                <a:latin typeface="+mj-lt"/>
                <a:cs typeface="Arial" panose="020B0604020202020204" pitchFamily="34" charset="0"/>
              </a:rPr>
              <a:t>Remote worker policy considerations </a:t>
            </a:r>
            <a:endParaRPr lang="en-US" sz="1600" kern="0" dirty="0">
              <a:solidFill>
                <a:schemeClr val="bg1"/>
              </a:solidFill>
              <a:latin typeface="+mj-lt"/>
              <a:cs typeface="Arial" panose="020B0604020202020204" pitchFamily="34" charset="0"/>
            </a:endParaRPr>
          </a:p>
        </p:txBody>
      </p:sp>
      <p:cxnSp>
        <p:nvCxnSpPr>
          <p:cNvPr id="74" name="Connector: Elbow 73">
            <a:extLst>
              <a:ext uri="{FF2B5EF4-FFF2-40B4-BE49-F238E27FC236}">
                <a16:creationId xmlns:a16="http://schemas.microsoft.com/office/drawing/2014/main" id="{2A900AAB-E294-4B76-9E33-3F691AF129F1}"/>
              </a:ext>
            </a:extLst>
          </p:cNvPr>
          <p:cNvCxnSpPr>
            <a:cxnSpLocks/>
            <a:stCxn id="91" idx="0"/>
            <a:endCxn id="75" idx="1"/>
          </p:cNvCxnSpPr>
          <p:nvPr/>
        </p:nvCxnSpPr>
        <p:spPr>
          <a:xfrm rot="5400000" flipH="1" flipV="1">
            <a:off x="5455741" y="768548"/>
            <a:ext cx="116001" cy="1697918"/>
          </a:xfrm>
          <a:prstGeom prst="bentConnector2">
            <a:avLst/>
          </a:prstGeom>
          <a:noFill/>
          <a:ln w="9525" cap="flat" cmpd="sng" algn="ctr">
            <a:solidFill>
              <a:srgbClr val="747480"/>
            </a:solidFill>
            <a:prstDash val="solid"/>
            <a:headEnd type="none"/>
            <a:tailEnd type="oval"/>
          </a:ln>
          <a:effectLst/>
        </p:spPr>
      </p:cxnSp>
      <p:sp>
        <p:nvSpPr>
          <p:cNvPr id="75" name="TextBox 74">
            <a:extLst>
              <a:ext uri="{FF2B5EF4-FFF2-40B4-BE49-F238E27FC236}">
                <a16:creationId xmlns:a16="http://schemas.microsoft.com/office/drawing/2014/main" id="{B92C1996-A535-46C3-9253-469140151278}"/>
              </a:ext>
            </a:extLst>
          </p:cNvPr>
          <p:cNvSpPr txBox="1"/>
          <p:nvPr/>
        </p:nvSpPr>
        <p:spPr>
          <a:xfrm>
            <a:off x="6362700" y="1144007"/>
            <a:ext cx="2324100" cy="830997"/>
          </a:xfrm>
          <a:prstGeom prst="rect">
            <a:avLst/>
          </a:prstGeom>
          <a:noFill/>
          <a:ln w="3175">
            <a:solidFill>
              <a:srgbClr val="747480"/>
            </a:solidFill>
          </a:ln>
        </p:spPr>
        <p:txBody>
          <a:bodyPr wrap="square" lIns="45720" tIns="45720" rIns="45720" bIns="45720" rtlCol="0">
            <a:no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What levels of approval are necessary for authorizing an employee to work remotely or hybrid?</a:t>
            </a:r>
          </a:p>
        </p:txBody>
      </p:sp>
      <p:cxnSp>
        <p:nvCxnSpPr>
          <p:cNvPr id="76" name="Connector: Elbow 75">
            <a:extLst>
              <a:ext uri="{FF2B5EF4-FFF2-40B4-BE49-F238E27FC236}">
                <a16:creationId xmlns:a16="http://schemas.microsoft.com/office/drawing/2014/main" id="{DBF3BBA0-BF7D-4A7B-BDE8-66653EC0B066}"/>
              </a:ext>
            </a:extLst>
          </p:cNvPr>
          <p:cNvCxnSpPr>
            <a:cxnSpLocks/>
            <a:stCxn id="97" idx="0"/>
            <a:endCxn id="77" idx="3"/>
          </p:cNvCxnSpPr>
          <p:nvPr/>
        </p:nvCxnSpPr>
        <p:spPr>
          <a:xfrm rot="16200000" flipV="1">
            <a:off x="2649096" y="1791018"/>
            <a:ext cx="315143" cy="802055"/>
          </a:xfrm>
          <a:prstGeom prst="bentConnector2">
            <a:avLst/>
          </a:prstGeom>
          <a:noFill/>
          <a:ln w="9525" cap="flat" cmpd="sng" algn="ctr">
            <a:solidFill>
              <a:srgbClr val="747480"/>
            </a:solidFill>
            <a:prstDash val="solid"/>
            <a:headEnd type="none"/>
            <a:tailEnd type="oval"/>
          </a:ln>
          <a:effectLst/>
        </p:spPr>
      </p:cxnSp>
      <p:sp>
        <p:nvSpPr>
          <p:cNvPr id="77" name="TextBox 76">
            <a:extLst>
              <a:ext uri="{FF2B5EF4-FFF2-40B4-BE49-F238E27FC236}">
                <a16:creationId xmlns:a16="http://schemas.microsoft.com/office/drawing/2014/main" id="{99A00630-2A8A-499E-9679-D7FC4702BEFA}"/>
              </a:ext>
            </a:extLst>
          </p:cNvPr>
          <p:cNvSpPr txBox="1"/>
          <p:nvPr/>
        </p:nvSpPr>
        <p:spPr>
          <a:xfrm>
            <a:off x="478445" y="1618975"/>
            <a:ext cx="1927194" cy="830997"/>
          </a:xfrm>
          <a:prstGeom prst="rect">
            <a:avLst/>
          </a:prstGeom>
          <a:noFill/>
          <a:ln w="3175">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How often will you review/audit the work location of remote workers?</a:t>
            </a:r>
          </a:p>
        </p:txBody>
      </p:sp>
      <p:cxnSp>
        <p:nvCxnSpPr>
          <p:cNvPr id="63" name="Straight Connector 62">
            <a:extLst>
              <a:ext uri="{FF2B5EF4-FFF2-40B4-BE49-F238E27FC236}">
                <a16:creationId xmlns:a16="http://schemas.microsoft.com/office/drawing/2014/main" id="{9658B3E8-D956-42F0-B639-DAE4D5606F50}"/>
              </a:ext>
            </a:extLst>
          </p:cNvPr>
          <p:cNvCxnSpPr>
            <a:cxnSpLocks/>
          </p:cNvCxnSpPr>
          <p:nvPr/>
        </p:nvCxnSpPr>
        <p:spPr>
          <a:xfrm>
            <a:off x="6205107" y="2553222"/>
            <a:ext cx="868793" cy="0"/>
          </a:xfrm>
          <a:prstGeom prst="line">
            <a:avLst/>
          </a:prstGeom>
          <a:noFill/>
          <a:ln w="9525" cap="flat" cmpd="sng" algn="ctr">
            <a:solidFill>
              <a:srgbClr val="747480"/>
            </a:solidFill>
            <a:prstDash val="solid"/>
            <a:tailEnd type="oval"/>
          </a:ln>
          <a:effectLst/>
        </p:spPr>
      </p:cxnSp>
      <p:sp>
        <p:nvSpPr>
          <p:cNvPr id="64" name="TextBox 63">
            <a:extLst>
              <a:ext uri="{FF2B5EF4-FFF2-40B4-BE49-F238E27FC236}">
                <a16:creationId xmlns:a16="http://schemas.microsoft.com/office/drawing/2014/main" id="{911CBF4D-B9A0-42E3-8C9E-68510031F264}"/>
              </a:ext>
            </a:extLst>
          </p:cNvPr>
          <p:cNvSpPr txBox="1"/>
          <p:nvPr/>
        </p:nvSpPr>
        <p:spPr>
          <a:xfrm>
            <a:off x="7073900" y="2268817"/>
            <a:ext cx="1612900" cy="1200329"/>
          </a:xfrm>
          <a:prstGeom prst="rect">
            <a:avLst/>
          </a:prstGeom>
          <a:noFill/>
          <a:ln>
            <a:solidFill>
              <a:srgbClr val="747480"/>
            </a:solidFill>
          </a:ln>
        </p:spPr>
        <p:txBody>
          <a:bodyPr wrap="square" lIns="45720" tIns="45720" rIns="45720" bIns="45720" rtlCol="0">
            <a:no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Will certain states be excluded from remote-work arrangements based on cost and complexity ranking?</a:t>
            </a:r>
          </a:p>
        </p:txBody>
      </p:sp>
      <p:cxnSp>
        <p:nvCxnSpPr>
          <p:cNvPr id="65" name="Straight Connector 64">
            <a:extLst>
              <a:ext uri="{FF2B5EF4-FFF2-40B4-BE49-F238E27FC236}">
                <a16:creationId xmlns:a16="http://schemas.microsoft.com/office/drawing/2014/main" id="{498D604E-9308-4F65-A48F-F97284903AA6}"/>
              </a:ext>
            </a:extLst>
          </p:cNvPr>
          <p:cNvCxnSpPr>
            <a:cxnSpLocks/>
          </p:cNvCxnSpPr>
          <p:nvPr/>
        </p:nvCxnSpPr>
        <p:spPr>
          <a:xfrm>
            <a:off x="6381849" y="4244431"/>
            <a:ext cx="690464" cy="0"/>
          </a:xfrm>
          <a:prstGeom prst="line">
            <a:avLst/>
          </a:prstGeom>
          <a:noFill/>
          <a:ln w="9525" cap="flat" cmpd="sng" algn="ctr">
            <a:solidFill>
              <a:srgbClr val="747480"/>
            </a:solidFill>
            <a:prstDash val="solid"/>
            <a:headEnd type="none"/>
            <a:tailEnd type="oval"/>
          </a:ln>
          <a:effectLst/>
        </p:spPr>
      </p:cxnSp>
      <p:sp>
        <p:nvSpPr>
          <p:cNvPr id="66" name="TextBox 65">
            <a:extLst>
              <a:ext uri="{FF2B5EF4-FFF2-40B4-BE49-F238E27FC236}">
                <a16:creationId xmlns:a16="http://schemas.microsoft.com/office/drawing/2014/main" id="{EF54D20F-43AD-4BA3-8CF2-29A60C8B6D26}"/>
              </a:ext>
            </a:extLst>
          </p:cNvPr>
          <p:cNvSpPr txBox="1"/>
          <p:nvPr/>
        </p:nvSpPr>
        <p:spPr>
          <a:xfrm>
            <a:off x="7073900" y="3762959"/>
            <a:ext cx="1612900" cy="1200329"/>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What information resources are available to confirm tax compliance in new work jurisdictions?</a:t>
            </a:r>
          </a:p>
        </p:txBody>
      </p:sp>
      <p:cxnSp>
        <p:nvCxnSpPr>
          <p:cNvPr id="67" name="Straight Connector 66">
            <a:extLst>
              <a:ext uri="{FF2B5EF4-FFF2-40B4-BE49-F238E27FC236}">
                <a16:creationId xmlns:a16="http://schemas.microsoft.com/office/drawing/2014/main" id="{92C1E17E-E397-4952-B356-51C1D37DE9EC}"/>
              </a:ext>
            </a:extLst>
          </p:cNvPr>
          <p:cNvCxnSpPr>
            <a:cxnSpLocks/>
            <a:stCxn id="96" idx="2"/>
          </p:cNvCxnSpPr>
          <p:nvPr/>
        </p:nvCxnSpPr>
        <p:spPr>
          <a:xfrm flipH="1">
            <a:off x="2070100" y="3749271"/>
            <a:ext cx="674892" cy="0"/>
          </a:xfrm>
          <a:prstGeom prst="line">
            <a:avLst/>
          </a:prstGeom>
          <a:noFill/>
          <a:ln w="9525" cap="flat" cmpd="sng" algn="ctr">
            <a:solidFill>
              <a:srgbClr val="747480"/>
            </a:solidFill>
            <a:prstDash val="solid"/>
            <a:tailEnd type="oval"/>
          </a:ln>
          <a:effectLst/>
        </p:spPr>
      </p:cxnSp>
      <p:cxnSp>
        <p:nvCxnSpPr>
          <p:cNvPr id="68" name="Connector: Elbow 67">
            <a:extLst>
              <a:ext uri="{FF2B5EF4-FFF2-40B4-BE49-F238E27FC236}">
                <a16:creationId xmlns:a16="http://schemas.microsoft.com/office/drawing/2014/main" id="{CA694E88-7151-45BE-9820-583EDA05243C}"/>
              </a:ext>
            </a:extLst>
          </p:cNvPr>
          <p:cNvCxnSpPr>
            <a:cxnSpLocks/>
            <a:stCxn id="94" idx="4"/>
            <a:endCxn id="69" idx="1"/>
          </p:cNvCxnSpPr>
          <p:nvPr/>
        </p:nvCxnSpPr>
        <p:spPr>
          <a:xfrm rot="16200000" flipH="1">
            <a:off x="5657908" y="4875474"/>
            <a:ext cx="228690" cy="1180894"/>
          </a:xfrm>
          <a:prstGeom prst="bentConnector2">
            <a:avLst/>
          </a:prstGeom>
          <a:noFill/>
          <a:ln w="9525" cap="flat" cmpd="sng" algn="ctr">
            <a:solidFill>
              <a:srgbClr val="747480"/>
            </a:solidFill>
            <a:prstDash val="solid"/>
            <a:headEnd type="none"/>
            <a:tailEnd type="oval"/>
          </a:ln>
          <a:effectLst/>
        </p:spPr>
      </p:cxnSp>
      <p:sp>
        <p:nvSpPr>
          <p:cNvPr id="69" name="TextBox 68">
            <a:extLst>
              <a:ext uri="{FF2B5EF4-FFF2-40B4-BE49-F238E27FC236}">
                <a16:creationId xmlns:a16="http://schemas.microsoft.com/office/drawing/2014/main" id="{192B4FCF-2073-4EE7-BB08-B22F2D064C55}"/>
              </a:ext>
            </a:extLst>
          </p:cNvPr>
          <p:cNvSpPr txBox="1"/>
          <p:nvPr/>
        </p:nvSpPr>
        <p:spPr>
          <a:xfrm>
            <a:off x="6362700" y="5257100"/>
            <a:ext cx="2324100" cy="646331"/>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Who will be responsible for business registrations in the new work jurisdictions?</a:t>
            </a:r>
          </a:p>
        </p:txBody>
      </p:sp>
      <p:cxnSp>
        <p:nvCxnSpPr>
          <p:cNvPr id="70" name="Connector: Elbow 69">
            <a:extLst>
              <a:ext uri="{FF2B5EF4-FFF2-40B4-BE49-F238E27FC236}">
                <a16:creationId xmlns:a16="http://schemas.microsoft.com/office/drawing/2014/main" id="{A7325D31-2350-4DF1-A6EB-7CDE7A2E24F7}"/>
              </a:ext>
            </a:extLst>
          </p:cNvPr>
          <p:cNvCxnSpPr>
            <a:cxnSpLocks/>
            <a:stCxn id="95" idx="4"/>
            <a:endCxn id="71" idx="3"/>
          </p:cNvCxnSpPr>
          <p:nvPr/>
        </p:nvCxnSpPr>
        <p:spPr>
          <a:xfrm rot="5400000">
            <a:off x="3116098" y="4803258"/>
            <a:ext cx="165212" cy="834807"/>
          </a:xfrm>
          <a:prstGeom prst="bentConnector2">
            <a:avLst/>
          </a:prstGeom>
          <a:noFill/>
          <a:ln w="9525" cap="flat" cmpd="sng" algn="ctr">
            <a:solidFill>
              <a:srgbClr val="747480"/>
            </a:solidFill>
            <a:prstDash val="solid"/>
            <a:headEnd type="none"/>
            <a:tailEnd type="oval"/>
          </a:ln>
          <a:effectLst/>
        </p:spPr>
      </p:cxnSp>
      <p:sp>
        <p:nvSpPr>
          <p:cNvPr id="71" name="TextBox 70">
            <a:extLst>
              <a:ext uri="{FF2B5EF4-FFF2-40B4-BE49-F238E27FC236}">
                <a16:creationId xmlns:a16="http://schemas.microsoft.com/office/drawing/2014/main" id="{CCE1E588-EA98-44D5-ABEA-38958C1CE0F9}"/>
              </a:ext>
            </a:extLst>
          </p:cNvPr>
          <p:cNvSpPr txBox="1"/>
          <p:nvPr/>
        </p:nvSpPr>
        <p:spPr>
          <a:xfrm>
            <a:off x="457200" y="4887768"/>
            <a:ext cx="2324100" cy="830997"/>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What benefits and resources will be available to remote workers and what is the tax treatment in their jurisdiction?</a:t>
            </a:r>
          </a:p>
        </p:txBody>
      </p:sp>
      <p:sp>
        <p:nvSpPr>
          <p:cNvPr id="72" name="TextBox 71">
            <a:extLst>
              <a:ext uri="{FF2B5EF4-FFF2-40B4-BE49-F238E27FC236}">
                <a16:creationId xmlns:a16="http://schemas.microsoft.com/office/drawing/2014/main" id="{39B0312C-8F54-40F2-B084-3A9ADCE1A9DC}"/>
              </a:ext>
            </a:extLst>
          </p:cNvPr>
          <p:cNvSpPr txBox="1"/>
          <p:nvPr/>
        </p:nvSpPr>
        <p:spPr>
          <a:xfrm>
            <a:off x="457200" y="3156550"/>
            <a:ext cx="1612900" cy="830997"/>
          </a:xfrm>
          <a:prstGeom prst="rect">
            <a:avLst/>
          </a:prstGeom>
          <a:noFill/>
          <a:ln>
            <a:solidFill>
              <a:srgbClr val="747480"/>
            </a:solidFill>
          </a:ln>
        </p:spPr>
        <p:txBody>
          <a:bodyPr wrap="square" lIns="45720" tIns="45720" rIns="45720" bIns="45720" rtlCol="0">
            <a:spAutoFit/>
          </a:bodyPr>
          <a:lstStyle/>
          <a:p>
            <a:pPr defTabSz="342728">
              <a:buClr>
                <a:srgbClr val="27ACAA"/>
              </a:buClr>
              <a:buSzPct val="70000"/>
              <a:defRPr/>
            </a:pPr>
            <a:r>
              <a:rPr lang="en-US" sz="1200" kern="0" dirty="0">
                <a:solidFill>
                  <a:schemeClr val="bg1"/>
                </a:solidFill>
                <a:latin typeface="+mj-lt"/>
                <a:cs typeface="Arial" panose="020B0604020202020204" pitchFamily="34" charset="0"/>
              </a:rPr>
              <a:t>How will you confirm the physical work location of remote workers?</a:t>
            </a:r>
          </a:p>
        </p:txBody>
      </p:sp>
      <p:sp>
        <p:nvSpPr>
          <p:cNvPr id="3" name="Title 2">
            <a:extLst>
              <a:ext uri="{FF2B5EF4-FFF2-40B4-BE49-F238E27FC236}">
                <a16:creationId xmlns:a16="http://schemas.microsoft.com/office/drawing/2014/main" id="{85864CA2-92EA-4327-A483-3D85A7416FE3}"/>
              </a:ext>
            </a:extLst>
          </p:cNvPr>
          <p:cNvSpPr>
            <a:spLocks noGrp="1" noChangeAspect="1"/>
          </p:cNvSpPr>
          <p:nvPr>
            <p:ph type="title"/>
          </p:nvPr>
        </p:nvSpPr>
        <p:spPr>
          <a:xfrm>
            <a:off x="457200" y="293688"/>
            <a:ext cx="8229600" cy="590550"/>
          </a:xfrm>
        </p:spPr>
        <p:txBody>
          <a:bodyPr vert="horz"/>
          <a:lstStyle/>
          <a:p>
            <a:r>
              <a:rPr lang="en-US" dirty="0"/>
              <a:t>Remote worker tax policy considerations</a:t>
            </a:r>
          </a:p>
        </p:txBody>
      </p:sp>
    </p:spTree>
    <p:extLst>
      <p:ext uri="{BB962C8B-B14F-4D97-AF65-F5344CB8AC3E}">
        <p14:creationId xmlns:p14="http://schemas.microsoft.com/office/powerpoint/2010/main" val="4012263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9E761F-09F3-4AEB-B242-A5361CF993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2F9E761F-09F3-4AEB-B242-A5361CF99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0" name="Group 49">
            <a:extLst>
              <a:ext uri="{FF2B5EF4-FFF2-40B4-BE49-F238E27FC236}">
                <a16:creationId xmlns:a16="http://schemas.microsoft.com/office/drawing/2014/main" id="{EB1D188A-C5CC-454D-93B4-3A8855A394AD}"/>
              </a:ext>
            </a:extLst>
          </p:cNvPr>
          <p:cNvGrpSpPr/>
          <p:nvPr/>
        </p:nvGrpSpPr>
        <p:grpSpPr>
          <a:xfrm>
            <a:off x="1591894" y="2438279"/>
            <a:ext cx="321570" cy="581916"/>
            <a:chOff x="4429538" y="3410214"/>
            <a:chExt cx="321570" cy="581916"/>
          </a:xfrm>
          <a:solidFill>
            <a:schemeClr val="tx2"/>
          </a:solidFill>
        </p:grpSpPr>
        <p:sp>
          <p:nvSpPr>
            <p:cNvPr id="51" name="Rectangle 50">
              <a:extLst>
                <a:ext uri="{FF2B5EF4-FFF2-40B4-BE49-F238E27FC236}">
                  <a16:creationId xmlns:a16="http://schemas.microsoft.com/office/drawing/2014/main" id="{BBDEB766-991B-430F-B4CD-214DE2C7BC3C}"/>
                </a:ext>
              </a:extLst>
            </p:cNvPr>
            <p:cNvSpPr/>
            <p:nvPr/>
          </p:nvSpPr>
          <p:spPr>
            <a:xfrm flipH="1">
              <a:off x="4454009" y="3410214"/>
              <a:ext cx="272627" cy="474987"/>
            </a:xfrm>
            <a:prstGeom prst="rect">
              <a:avLst/>
            </a:prstGeom>
            <a:grpFill/>
            <a:ln w="9525" cap="flat" cmpd="sng" algn="ctr">
              <a:noFill/>
              <a:prstDash val="solid"/>
            </a:ln>
            <a:effectLst/>
          </p:spPr>
          <p:txBody>
            <a:bodyPr rtlCol="0" anchor="t" anchorCtr="0"/>
            <a:lstStyle/>
            <a:p>
              <a:pPr algn="ctr" defTabSz="342728">
                <a:defRPr/>
              </a:pPr>
              <a:endParaRPr lang="en-IN" sz="1200" kern="0" dirty="0">
                <a:solidFill>
                  <a:srgbClr val="FFFFFF"/>
                </a:solidFill>
                <a:latin typeface="+mj-lt"/>
              </a:endParaRPr>
            </a:p>
          </p:txBody>
        </p:sp>
        <p:sp>
          <p:nvSpPr>
            <p:cNvPr id="52" name="Isosceles Triangle 51">
              <a:extLst>
                <a:ext uri="{FF2B5EF4-FFF2-40B4-BE49-F238E27FC236}">
                  <a16:creationId xmlns:a16="http://schemas.microsoft.com/office/drawing/2014/main" id="{DF18E434-8C2C-4BF6-BCEC-918ECD70AA5D}"/>
                </a:ext>
              </a:extLst>
            </p:cNvPr>
            <p:cNvSpPr/>
            <p:nvPr/>
          </p:nvSpPr>
          <p:spPr>
            <a:xfrm rot="10800000">
              <a:off x="4429538" y="3871048"/>
              <a:ext cx="321570" cy="121082"/>
            </a:xfrm>
            <a:prstGeom prst="triangle">
              <a:avLst/>
            </a:prstGeom>
            <a:grpFill/>
            <a:ln w="9525" cap="flat" cmpd="sng" algn="ctr">
              <a:noFill/>
              <a:prstDash val="solid"/>
            </a:ln>
            <a:effectLst/>
          </p:spPr>
          <p:txBody>
            <a:bodyPr rtlCol="0" anchor="t" anchorCtr="0"/>
            <a:lstStyle/>
            <a:p>
              <a:pPr algn="ctr" defTabSz="342728">
                <a:defRPr/>
              </a:pPr>
              <a:endParaRPr lang="en-US" sz="1200" kern="0" dirty="0">
                <a:solidFill>
                  <a:srgbClr val="FFFFFF"/>
                </a:solidFill>
                <a:latin typeface="+mj-lt"/>
              </a:endParaRPr>
            </a:p>
          </p:txBody>
        </p:sp>
      </p:grpSp>
      <p:grpSp>
        <p:nvGrpSpPr>
          <p:cNvPr id="39" name="Group 38">
            <a:extLst>
              <a:ext uri="{FF2B5EF4-FFF2-40B4-BE49-F238E27FC236}">
                <a16:creationId xmlns:a16="http://schemas.microsoft.com/office/drawing/2014/main" id="{69F9AA14-812B-4AAF-8D3A-204FAD6B85E5}"/>
              </a:ext>
            </a:extLst>
          </p:cNvPr>
          <p:cNvGrpSpPr/>
          <p:nvPr/>
        </p:nvGrpSpPr>
        <p:grpSpPr>
          <a:xfrm>
            <a:off x="7232823" y="2220510"/>
            <a:ext cx="321570" cy="581916"/>
            <a:chOff x="4429538" y="3410214"/>
            <a:chExt cx="321570" cy="581916"/>
          </a:xfrm>
          <a:solidFill>
            <a:schemeClr val="tx2"/>
          </a:solidFill>
        </p:grpSpPr>
        <p:sp>
          <p:nvSpPr>
            <p:cNvPr id="40" name="Rectangle 39">
              <a:extLst>
                <a:ext uri="{FF2B5EF4-FFF2-40B4-BE49-F238E27FC236}">
                  <a16:creationId xmlns:a16="http://schemas.microsoft.com/office/drawing/2014/main" id="{19E9A995-30F0-4F33-B9F0-5D34473378DB}"/>
                </a:ext>
              </a:extLst>
            </p:cNvPr>
            <p:cNvSpPr/>
            <p:nvPr/>
          </p:nvSpPr>
          <p:spPr>
            <a:xfrm flipH="1">
              <a:off x="4454009" y="3410214"/>
              <a:ext cx="272627" cy="474987"/>
            </a:xfrm>
            <a:prstGeom prst="rect">
              <a:avLst/>
            </a:prstGeom>
            <a:grpFill/>
            <a:ln w="9525" cap="flat" cmpd="sng" algn="ctr">
              <a:noFill/>
              <a:prstDash val="solid"/>
            </a:ln>
            <a:effectLst/>
          </p:spPr>
          <p:txBody>
            <a:bodyPr rtlCol="0" anchor="t" anchorCtr="0"/>
            <a:lstStyle/>
            <a:p>
              <a:pPr algn="ctr" defTabSz="342728">
                <a:defRPr/>
              </a:pPr>
              <a:endParaRPr lang="en-IN" sz="1200" kern="0" dirty="0">
                <a:solidFill>
                  <a:srgbClr val="FFFFFF"/>
                </a:solidFill>
                <a:latin typeface="+mj-lt"/>
              </a:endParaRPr>
            </a:p>
          </p:txBody>
        </p:sp>
        <p:sp>
          <p:nvSpPr>
            <p:cNvPr id="49" name="Isosceles Triangle 48">
              <a:extLst>
                <a:ext uri="{FF2B5EF4-FFF2-40B4-BE49-F238E27FC236}">
                  <a16:creationId xmlns:a16="http://schemas.microsoft.com/office/drawing/2014/main" id="{CD297567-997D-42D7-A325-7BC81EB23B47}"/>
                </a:ext>
              </a:extLst>
            </p:cNvPr>
            <p:cNvSpPr/>
            <p:nvPr/>
          </p:nvSpPr>
          <p:spPr>
            <a:xfrm rot="10800000">
              <a:off x="4429538" y="3871048"/>
              <a:ext cx="321570" cy="121082"/>
            </a:xfrm>
            <a:prstGeom prst="triangle">
              <a:avLst/>
            </a:prstGeom>
            <a:grpFill/>
            <a:ln w="9525" cap="flat" cmpd="sng" algn="ctr">
              <a:noFill/>
              <a:prstDash val="solid"/>
            </a:ln>
            <a:effectLst/>
          </p:spPr>
          <p:txBody>
            <a:bodyPr rtlCol="0" anchor="t" anchorCtr="0"/>
            <a:lstStyle/>
            <a:p>
              <a:pPr algn="ctr" defTabSz="342728">
                <a:defRPr/>
              </a:pPr>
              <a:endParaRPr lang="en-US" sz="1200" kern="0" dirty="0">
                <a:solidFill>
                  <a:srgbClr val="FFFFFF"/>
                </a:solidFill>
                <a:latin typeface="+mj-lt"/>
              </a:endParaRPr>
            </a:p>
          </p:txBody>
        </p:sp>
      </p:grpSp>
      <p:grpSp>
        <p:nvGrpSpPr>
          <p:cNvPr id="2" name="Group 1">
            <a:extLst>
              <a:ext uri="{FF2B5EF4-FFF2-40B4-BE49-F238E27FC236}">
                <a16:creationId xmlns:a16="http://schemas.microsoft.com/office/drawing/2014/main" id="{4FE2FD22-F7B4-4C4B-A5EC-2C5D579E88EB}"/>
              </a:ext>
            </a:extLst>
          </p:cNvPr>
          <p:cNvGrpSpPr/>
          <p:nvPr/>
        </p:nvGrpSpPr>
        <p:grpSpPr>
          <a:xfrm>
            <a:off x="4470207" y="3429878"/>
            <a:ext cx="321570" cy="581916"/>
            <a:chOff x="4429538" y="3410214"/>
            <a:chExt cx="321570" cy="581916"/>
          </a:xfrm>
          <a:solidFill>
            <a:schemeClr val="tx2"/>
          </a:solidFill>
        </p:grpSpPr>
        <p:sp>
          <p:nvSpPr>
            <p:cNvPr id="75" name="Rectangle 74">
              <a:extLst>
                <a:ext uri="{FF2B5EF4-FFF2-40B4-BE49-F238E27FC236}">
                  <a16:creationId xmlns:a16="http://schemas.microsoft.com/office/drawing/2014/main" id="{2999F24D-492E-41F7-BAAF-E1C5158F9223}"/>
                </a:ext>
              </a:extLst>
            </p:cNvPr>
            <p:cNvSpPr/>
            <p:nvPr/>
          </p:nvSpPr>
          <p:spPr>
            <a:xfrm flipH="1">
              <a:off x="4454009" y="3410214"/>
              <a:ext cx="272627" cy="474987"/>
            </a:xfrm>
            <a:prstGeom prst="rect">
              <a:avLst/>
            </a:prstGeom>
            <a:grpFill/>
            <a:ln w="9525" cap="flat" cmpd="sng" algn="ctr">
              <a:noFill/>
              <a:prstDash val="solid"/>
            </a:ln>
            <a:effectLst/>
          </p:spPr>
          <p:txBody>
            <a:bodyPr rtlCol="0" anchor="t" anchorCtr="0"/>
            <a:lstStyle/>
            <a:p>
              <a:pPr algn="ctr" defTabSz="342728">
                <a:defRPr/>
              </a:pPr>
              <a:endParaRPr lang="en-IN" sz="1200" kern="0" dirty="0">
                <a:solidFill>
                  <a:srgbClr val="FFFFFF"/>
                </a:solidFill>
                <a:latin typeface="+mj-lt"/>
              </a:endParaRPr>
            </a:p>
          </p:txBody>
        </p:sp>
        <p:sp>
          <p:nvSpPr>
            <p:cNvPr id="34" name="Isosceles Triangle 33">
              <a:extLst>
                <a:ext uri="{FF2B5EF4-FFF2-40B4-BE49-F238E27FC236}">
                  <a16:creationId xmlns:a16="http://schemas.microsoft.com/office/drawing/2014/main" id="{9E3C3F13-9995-441E-AE35-5D3816030698}"/>
                </a:ext>
              </a:extLst>
            </p:cNvPr>
            <p:cNvSpPr/>
            <p:nvPr/>
          </p:nvSpPr>
          <p:spPr>
            <a:xfrm rot="10800000">
              <a:off x="4429538" y="3871048"/>
              <a:ext cx="321570" cy="121082"/>
            </a:xfrm>
            <a:prstGeom prst="triangle">
              <a:avLst/>
            </a:prstGeom>
            <a:grpFill/>
            <a:ln w="9525" cap="flat" cmpd="sng" algn="ctr">
              <a:noFill/>
              <a:prstDash val="solid"/>
            </a:ln>
            <a:effectLst/>
          </p:spPr>
          <p:txBody>
            <a:bodyPr rtlCol="0" anchor="t" anchorCtr="0"/>
            <a:lstStyle/>
            <a:p>
              <a:pPr algn="ctr" defTabSz="342728">
                <a:defRPr/>
              </a:pPr>
              <a:endParaRPr lang="en-US" sz="1200" kern="0" dirty="0">
                <a:solidFill>
                  <a:srgbClr val="FFFFFF"/>
                </a:solidFill>
                <a:latin typeface="+mj-lt"/>
              </a:endParaRPr>
            </a:p>
          </p:txBody>
        </p:sp>
      </p:grpSp>
      <p:sp>
        <p:nvSpPr>
          <p:cNvPr id="107" name="Rectangle 106">
            <a:extLst>
              <a:ext uri="{FF2B5EF4-FFF2-40B4-BE49-F238E27FC236}">
                <a16:creationId xmlns:a16="http://schemas.microsoft.com/office/drawing/2014/main" id="{B183621D-8113-4C04-97E0-9BA5DEC878A1}"/>
              </a:ext>
            </a:extLst>
          </p:cNvPr>
          <p:cNvSpPr/>
          <p:nvPr/>
        </p:nvSpPr>
        <p:spPr bwMode="ltGray">
          <a:xfrm flipH="1">
            <a:off x="457201" y="2133301"/>
            <a:ext cx="2590957" cy="464227"/>
          </a:xfrm>
          <a:prstGeom prst="rect">
            <a:avLst/>
          </a:prstGeom>
          <a:solidFill>
            <a:srgbClr val="C4C4CD"/>
          </a:solidFill>
          <a:ln w="6350" cap="flat" cmpd="sng" algn="ctr">
            <a:noFill/>
            <a:prstDash val="solid"/>
          </a:ln>
          <a:effectLst/>
        </p:spPr>
        <p:txBody>
          <a:bodyPr lIns="34272" tIns="68544" rIns="34272" bIns="68544" rtlCol="0" anchor="ctr" anchorCtr="0">
            <a:noAutofit/>
          </a:bodyPr>
          <a:lstStyle/>
          <a:p>
            <a:pPr marL="0" lvl="1" algn="ctr" defTabSz="342728">
              <a:buClr>
                <a:srgbClr val="FFE600"/>
              </a:buClr>
              <a:buSzPct val="110000"/>
              <a:defRPr/>
            </a:pPr>
            <a:r>
              <a:rPr lang="en-US" sz="1200" b="1" kern="0" dirty="0">
                <a:solidFill>
                  <a:srgbClr val="2E2E38"/>
                </a:solidFill>
                <a:latin typeface="+mj-lt"/>
                <a:cs typeface="Arial" panose="020B0604020202020204" pitchFamily="34" charset="0"/>
              </a:rPr>
              <a:t>State/local wage and </a:t>
            </a:r>
            <a:br>
              <a:rPr lang="en-US" sz="1200" b="1" kern="0" dirty="0">
                <a:solidFill>
                  <a:srgbClr val="2E2E38"/>
                </a:solidFill>
                <a:latin typeface="+mj-lt"/>
                <a:cs typeface="Arial" panose="020B0604020202020204" pitchFamily="34" charset="0"/>
              </a:rPr>
            </a:br>
            <a:r>
              <a:rPr lang="en-US" sz="1200" b="1" kern="0" dirty="0">
                <a:solidFill>
                  <a:srgbClr val="2E2E38"/>
                </a:solidFill>
                <a:latin typeface="+mj-lt"/>
                <a:cs typeface="Arial" panose="020B0604020202020204" pitchFamily="34" charset="0"/>
              </a:rPr>
              <a:t>employment law</a:t>
            </a:r>
          </a:p>
        </p:txBody>
      </p:sp>
      <p:cxnSp>
        <p:nvCxnSpPr>
          <p:cNvPr id="8" name="Straight Connector 7">
            <a:extLst>
              <a:ext uri="{FF2B5EF4-FFF2-40B4-BE49-F238E27FC236}">
                <a16:creationId xmlns:a16="http://schemas.microsoft.com/office/drawing/2014/main" id="{7611772C-CF11-4B68-9DF3-76BE30EC5BD5}"/>
              </a:ext>
            </a:extLst>
          </p:cNvPr>
          <p:cNvCxnSpPr>
            <a:cxnSpLocks/>
          </p:cNvCxnSpPr>
          <p:nvPr/>
        </p:nvCxnSpPr>
        <p:spPr>
          <a:xfrm>
            <a:off x="3474413" y="2380937"/>
            <a:ext cx="0" cy="3696050"/>
          </a:xfrm>
          <a:prstGeom prst="line">
            <a:avLst/>
          </a:prstGeom>
          <a:noFill/>
          <a:ln w="9525" cap="flat" cmpd="sng" algn="ctr">
            <a:solidFill>
              <a:srgbClr val="747480"/>
            </a:solidFill>
            <a:prstDash val="solid"/>
            <a:tailEnd type="none"/>
          </a:ln>
          <a:effectLst/>
        </p:spPr>
      </p:cxnSp>
      <p:cxnSp>
        <p:nvCxnSpPr>
          <p:cNvPr id="9" name="Straight Connector 8">
            <a:extLst>
              <a:ext uri="{FF2B5EF4-FFF2-40B4-BE49-F238E27FC236}">
                <a16:creationId xmlns:a16="http://schemas.microsoft.com/office/drawing/2014/main" id="{E737CF4F-6FEF-45B5-8157-508CDD0C38AF}"/>
              </a:ext>
            </a:extLst>
          </p:cNvPr>
          <p:cNvCxnSpPr>
            <a:cxnSpLocks/>
          </p:cNvCxnSpPr>
          <p:nvPr/>
        </p:nvCxnSpPr>
        <p:spPr>
          <a:xfrm flipH="1">
            <a:off x="3066985" y="2373237"/>
            <a:ext cx="407430" cy="0"/>
          </a:xfrm>
          <a:prstGeom prst="line">
            <a:avLst/>
          </a:prstGeom>
          <a:noFill/>
          <a:ln w="9525" cap="flat" cmpd="sng" algn="ctr">
            <a:solidFill>
              <a:srgbClr val="747480"/>
            </a:solidFill>
            <a:prstDash val="solid"/>
            <a:tailEnd type="none"/>
          </a:ln>
          <a:effectLst/>
        </p:spPr>
      </p:cxnSp>
      <p:sp>
        <p:nvSpPr>
          <p:cNvPr id="104" name="Rectangle 103">
            <a:extLst>
              <a:ext uri="{FF2B5EF4-FFF2-40B4-BE49-F238E27FC236}">
                <a16:creationId xmlns:a16="http://schemas.microsoft.com/office/drawing/2014/main" id="{A74933BB-264C-468D-84A5-ABEBD47A3218}"/>
              </a:ext>
            </a:extLst>
          </p:cNvPr>
          <p:cNvSpPr/>
          <p:nvPr/>
        </p:nvSpPr>
        <p:spPr bwMode="ltGray">
          <a:xfrm>
            <a:off x="6098130" y="2133301"/>
            <a:ext cx="2590957" cy="464227"/>
          </a:xfrm>
          <a:prstGeom prst="rect">
            <a:avLst/>
          </a:prstGeom>
          <a:solidFill>
            <a:srgbClr val="C4C4CD"/>
          </a:solidFill>
          <a:ln w="6350" cap="flat" cmpd="sng" algn="ctr">
            <a:noFill/>
            <a:prstDash val="solid"/>
          </a:ln>
          <a:effectLst/>
        </p:spPr>
        <p:txBody>
          <a:bodyPr lIns="34272" tIns="68544" rIns="34272" bIns="68544" rtlCol="0" anchor="ctr" anchorCtr="0">
            <a:noAutofit/>
          </a:bodyPr>
          <a:lstStyle/>
          <a:p>
            <a:pPr marL="0" lvl="1" algn="ctr" defTabSz="342728">
              <a:buClr>
                <a:srgbClr val="FFE600"/>
              </a:buClr>
              <a:buSzPct val="110000"/>
              <a:defRPr/>
            </a:pPr>
            <a:r>
              <a:rPr lang="en-US" sz="1200" b="1" kern="0" dirty="0">
                <a:solidFill>
                  <a:srgbClr val="2E2E38"/>
                </a:solidFill>
                <a:latin typeface="+mj-lt"/>
                <a:cs typeface="Arial" panose="020B0604020202020204" pitchFamily="34" charset="0"/>
              </a:rPr>
              <a:t>State/local payroll taxes and </a:t>
            </a:r>
            <a:br>
              <a:rPr lang="en-US" sz="1200" b="1" kern="0" dirty="0">
                <a:solidFill>
                  <a:srgbClr val="2E2E38"/>
                </a:solidFill>
                <a:latin typeface="+mj-lt"/>
                <a:cs typeface="Arial" panose="020B0604020202020204" pitchFamily="34" charset="0"/>
              </a:rPr>
            </a:br>
            <a:r>
              <a:rPr lang="en-US" sz="1200" b="1" kern="0" dirty="0">
                <a:solidFill>
                  <a:srgbClr val="2E2E38"/>
                </a:solidFill>
                <a:latin typeface="+mj-lt"/>
                <a:cs typeface="Arial" panose="020B0604020202020204" pitchFamily="34" charset="0"/>
              </a:rPr>
              <a:t>business taxes </a:t>
            </a:r>
          </a:p>
        </p:txBody>
      </p:sp>
      <p:cxnSp>
        <p:nvCxnSpPr>
          <p:cNvPr id="11" name="Straight Connector 10">
            <a:extLst>
              <a:ext uri="{FF2B5EF4-FFF2-40B4-BE49-F238E27FC236}">
                <a16:creationId xmlns:a16="http://schemas.microsoft.com/office/drawing/2014/main" id="{CE962BBF-1BFD-418D-B292-68AAA2F620B0}"/>
              </a:ext>
            </a:extLst>
          </p:cNvPr>
          <p:cNvCxnSpPr>
            <a:cxnSpLocks/>
          </p:cNvCxnSpPr>
          <p:nvPr/>
        </p:nvCxnSpPr>
        <p:spPr>
          <a:xfrm>
            <a:off x="5670535" y="2365417"/>
            <a:ext cx="0" cy="3696050"/>
          </a:xfrm>
          <a:prstGeom prst="line">
            <a:avLst/>
          </a:prstGeom>
          <a:noFill/>
          <a:ln w="9525" cap="flat" cmpd="sng" algn="ctr">
            <a:solidFill>
              <a:srgbClr val="747480"/>
            </a:solidFill>
            <a:prstDash val="solid"/>
            <a:tailEnd type="none"/>
          </a:ln>
          <a:effectLst/>
        </p:spPr>
      </p:cxnSp>
      <p:cxnSp>
        <p:nvCxnSpPr>
          <p:cNvPr id="12" name="Straight Connector 11">
            <a:extLst>
              <a:ext uri="{FF2B5EF4-FFF2-40B4-BE49-F238E27FC236}">
                <a16:creationId xmlns:a16="http://schemas.microsoft.com/office/drawing/2014/main" id="{8F7310F8-7ABB-4B4B-A4F3-727B0EE48E2A}"/>
              </a:ext>
            </a:extLst>
          </p:cNvPr>
          <p:cNvCxnSpPr>
            <a:cxnSpLocks/>
          </p:cNvCxnSpPr>
          <p:nvPr/>
        </p:nvCxnSpPr>
        <p:spPr>
          <a:xfrm flipH="1">
            <a:off x="5676915" y="2373237"/>
            <a:ext cx="407430" cy="0"/>
          </a:xfrm>
          <a:prstGeom prst="line">
            <a:avLst/>
          </a:prstGeom>
          <a:noFill/>
          <a:ln w="9525" cap="flat" cmpd="sng" algn="ctr">
            <a:solidFill>
              <a:srgbClr val="747480"/>
            </a:solidFill>
            <a:prstDash val="solid"/>
            <a:tailEnd type="none"/>
          </a:ln>
          <a:effectLst/>
        </p:spPr>
      </p:cxnSp>
      <p:sp>
        <p:nvSpPr>
          <p:cNvPr id="79" name="Freeform: Shape 78">
            <a:extLst>
              <a:ext uri="{FF2B5EF4-FFF2-40B4-BE49-F238E27FC236}">
                <a16:creationId xmlns:a16="http://schemas.microsoft.com/office/drawing/2014/main" id="{F8C7BCE4-FDEE-4E39-A99E-8D65455C147C}"/>
              </a:ext>
            </a:extLst>
          </p:cNvPr>
          <p:cNvSpPr/>
          <p:nvPr/>
        </p:nvSpPr>
        <p:spPr>
          <a:xfrm>
            <a:off x="4028023" y="1910228"/>
            <a:ext cx="1210907" cy="1210738"/>
          </a:xfrm>
          <a:custGeom>
            <a:avLst/>
            <a:gdLst>
              <a:gd name="connsiteX0" fmla="*/ 0 w 802105"/>
              <a:gd name="connsiteY0" fmla="*/ 401053 h 802105"/>
              <a:gd name="connsiteX1" fmla="*/ 401053 w 802105"/>
              <a:gd name="connsiteY1" fmla="*/ 0 h 802105"/>
              <a:gd name="connsiteX2" fmla="*/ 802106 w 802105"/>
              <a:gd name="connsiteY2" fmla="*/ 401053 h 802105"/>
              <a:gd name="connsiteX3" fmla="*/ 401053 w 802105"/>
              <a:gd name="connsiteY3" fmla="*/ 802106 h 802105"/>
              <a:gd name="connsiteX4" fmla="*/ 0 w 802105"/>
              <a:gd name="connsiteY4" fmla="*/ 401053 h 80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105" h="802105">
                <a:moveTo>
                  <a:pt x="0" y="401053"/>
                </a:moveTo>
                <a:cubicBezTo>
                  <a:pt x="0" y="179558"/>
                  <a:pt x="179558" y="0"/>
                  <a:pt x="401053" y="0"/>
                </a:cubicBezTo>
                <a:cubicBezTo>
                  <a:pt x="622548" y="0"/>
                  <a:pt x="802106" y="179558"/>
                  <a:pt x="802106" y="401053"/>
                </a:cubicBezTo>
                <a:cubicBezTo>
                  <a:pt x="802106" y="622548"/>
                  <a:pt x="622548" y="802106"/>
                  <a:pt x="401053" y="802106"/>
                </a:cubicBezTo>
                <a:cubicBezTo>
                  <a:pt x="179558" y="802106"/>
                  <a:pt x="0" y="622548"/>
                  <a:pt x="0" y="401053"/>
                </a:cubicBezTo>
                <a:close/>
              </a:path>
            </a:pathLst>
          </a:custGeom>
          <a:solidFill>
            <a:srgbClr val="C4C4CD"/>
          </a:solidFill>
          <a:ln w="12700" cap="flat" cmpd="sng" algn="ctr">
            <a:noFill/>
            <a:prstDash val="solid"/>
          </a:ln>
          <a:effectLst/>
        </p:spPr>
        <p:txBody>
          <a:bodyPr spcFirstLastPara="0" vert="horz" wrap="square" lIns="26927" tIns="26927" rIns="26927" bIns="26927" numCol="1" spcCol="1270" anchor="ctr" anchorCtr="0">
            <a:noAutofit/>
          </a:bodyPr>
          <a:lstStyle/>
          <a:p>
            <a:pPr algn="ctr" defTabSz="532867">
              <a:spcBef>
                <a:spcPct val="0"/>
              </a:spcBef>
              <a:spcAft>
                <a:spcPct val="35000"/>
              </a:spcAft>
              <a:defRPr/>
            </a:pPr>
            <a:endParaRPr lang="en-IN" sz="1200" b="1" kern="0" dirty="0">
              <a:solidFill>
                <a:srgbClr val="2E2E38"/>
              </a:solidFill>
              <a:latin typeface="+mj-lt"/>
            </a:endParaRPr>
          </a:p>
        </p:txBody>
      </p:sp>
      <p:sp>
        <p:nvSpPr>
          <p:cNvPr id="80" name="Freeform: Shape 79">
            <a:extLst>
              <a:ext uri="{FF2B5EF4-FFF2-40B4-BE49-F238E27FC236}">
                <a16:creationId xmlns:a16="http://schemas.microsoft.com/office/drawing/2014/main" id="{F914ACE1-C32E-406A-B005-B2B3C3F9B562}"/>
              </a:ext>
            </a:extLst>
          </p:cNvPr>
          <p:cNvSpPr/>
          <p:nvPr/>
        </p:nvSpPr>
        <p:spPr>
          <a:xfrm>
            <a:off x="4181094" y="2063275"/>
            <a:ext cx="904767" cy="904641"/>
          </a:xfrm>
          <a:custGeom>
            <a:avLst/>
            <a:gdLst>
              <a:gd name="connsiteX0" fmla="*/ 0 w 802105"/>
              <a:gd name="connsiteY0" fmla="*/ 401053 h 802105"/>
              <a:gd name="connsiteX1" fmla="*/ 401053 w 802105"/>
              <a:gd name="connsiteY1" fmla="*/ 0 h 802105"/>
              <a:gd name="connsiteX2" fmla="*/ 802106 w 802105"/>
              <a:gd name="connsiteY2" fmla="*/ 401053 h 802105"/>
              <a:gd name="connsiteX3" fmla="*/ 401053 w 802105"/>
              <a:gd name="connsiteY3" fmla="*/ 802106 h 802105"/>
              <a:gd name="connsiteX4" fmla="*/ 0 w 802105"/>
              <a:gd name="connsiteY4" fmla="*/ 401053 h 80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105" h="802105">
                <a:moveTo>
                  <a:pt x="0" y="401053"/>
                </a:moveTo>
                <a:cubicBezTo>
                  <a:pt x="0" y="179558"/>
                  <a:pt x="179558" y="0"/>
                  <a:pt x="401053" y="0"/>
                </a:cubicBezTo>
                <a:cubicBezTo>
                  <a:pt x="622548" y="0"/>
                  <a:pt x="802106" y="179558"/>
                  <a:pt x="802106" y="401053"/>
                </a:cubicBezTo>
                <a:cubicBezTo>
                  <a:pt x="802106" y="622548"/>
                  <a:pt x="622548" y="802106"/>
                  <a:pt x="401053" y="802106"/>
                </a:cubicBezTo>
                <a:cubicBezTo>
                  <a:pt x="179558" y="802106"/>
                  <a:pt x="0" y="622548"/>
                  <a:pt x="0" y="401053"/>
                </a:cubicBezTo>
                <a:close/>
              </a:path>
            </a:pathLst>
          </a:custGeom>
          <a:solidFill>
            <a:srgbClr val="747480"/>
          </a:solidFill>
          <a:ln w="12700" cap="flat" cmpd="sng" algn="ctr">
            <a:noFill/>
            <a:prstDash val="solid"/>
          </a:ln>
          <a:effectLst/>
        </p:spPr>
        <p:txBody>
          <a:bodyPr spcFirstLastPara="0" vert="horz" wrap="square" lIns="26927" tIns="26927" rIns="26927" bIns="26927" numCol="1" spcCol="1270" anchor="ctr" anchorCtr="0">
            <a:noAutofit/>
          </a:bodyPr>
          <a:lstStyle/>
          <a:p>
            <a:pPr algn="ctr" defTabSz="532867">
              <a:spcBef>
                <a:spcPct val="0"/>
              </a:spcBef>
              <a:spcAft>
                <a:spcPct val="35000"/>
              </a:spcAft>
              <a:defRPr/>
            </a:pPr>
            <a:r>
              <a:rPr lang="en-IN" sz="1200" b="1" kern="0" dirty="0">
                <a:solidFill>
                  <a:srgbClr val="FFFFFF"/>
                </a:solidFill>
                <a:latin typeface="+mj-lt"/>
                <a:cs typeface="Arial" panose="020B0604020202020204" pitchFamily="34" charset="0"/>
              </a:rPr>
              <a:t>Remote worker physical location </a:t>
            </a:r>
          </a:p>
        </p:txBody>
      </p:sp>
      <p:cxnSp>
        <p:nvCxnSpPr>
          <p:cNvPr id="81" name="Straight Connector 80">
            <a:extLst>
              <a:ext uri="{FF2B5EF4-FFF2-40B4-BE49-F238E27FC236}">
                <a16:creationId xmlns:a16="http://schemas.microsoft.com/office/drawing/2014/main" id="{C8A52C68-737B-47CC-9552-89DB9A1BF90A}"/>
              </a:ext>
            </a:extLst>
          </p:cNvPr>
          <p:cNvCxnSpPr>
            <a:cxnSpLocks/>
          </p:cNvCxnSpPr>
          <p:nvPr/>
        </p:nvCxnSpPr>
        <p:spPr bwMode="auto">
          <a:xfrm>
            <a:off x="3476030" y="2515595"/>
            <a:ext cx="620078" cy="0"/>
          </a:xfrm>
          <a:prstGeom prst="line">
            <a:avLst/>
          </a:prstGeom>
          <a:solidFill>
            <a:srgbClr val="2DB757"/>
          </a:solidFill>
          <a:ln w="9525" cap="flat" cmpd="sng" algn="ctr">
            <a:solidFill>
              <a:srgbClr val="74748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6D874632-0FBE-4A01-91E5-A5C85C0C6B72}"/>
              </a:ext>
            </a:extLst>
          </p:cNvPr>
          <p:cNvCxnSpPr>
            <a:cxnSpLocks/>
          </p:cNvCxnSpPr>
          <p:nvPr/>
        </p:nvCxnSpPr>
        <p:spPr bwMode="auto">
          <a:xfrm>
            <a:off x="5157081" y="2515595"/>
            <a:ext cx="534953" cy="0"/>
          </a:xfrm>
          <a:prstGeom prst="line">
            <a:avLst/>
          </a:prstGeom>
          <a:solidFill>
            <a:srgbClr val="2DB757"/>
          </a:solidFill>
          <a:ln w="9525" cap="flat" cmpd="sng" algn="ctr">
            <a:solidFill>
              <a:srgbClr val="74748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6">
            <a:extLst>
              <a:ext uri="{FF2B5EF4-FFF2-40B4-BE49-F238E27FC236}">
                <a16:creationId xmlns:a16="http://schemas.microsoft.com/office/drawing/2014/main" id="{88FE9DAD-5D85-4214-99A9-0BAD90FE7B5C}"/>
              </a:ext>
            </a:extLst>
          </p:cNvPr>
          <p:cNvSpPr txBox="1"/>
          <p:nvPr/>
        </p:nvSpPr>
        <p:spPr>
          <a:xfrm flipH="1">
            <a:off x="3685093" y="3559523"/>
            <a:ext cx="1773814" cy="249299"/>
          </a:xfrm>
          <a:prstGeom prst="rect">
            <a:avLst/>
          </a:prstGeom>
          <a:solidFill>
            <a:srgbClr val="C4C4CD"/>
          </a:solidFill>
          <a:ln>
            <a:noFill/>
          </a:ln>
        </p:spPr>
        <p:txBody>
          <a:bodyPr wrap="square" lIns="0" tIns="45720" rIns="0" bIns="45720" rtlCol="0" anchor="ctr" anchorCtr="1">
            <a:spAutoFit/>
          </a:bodyPr>
          <a:lstStyle/>
          <a:p>
            <a:pPr defTabSz="342728">
              <a:lnSpc>
                <a:spcPct val="85000"/>
              </a:lnSpc>
              <a:spcAft>
                <a:spcPts val="450"/>
              </a:spcAft>
              <a:buClr>
                <a:srgbClr val="27ACAA"/>
              </a:buClr>
              <a:buSzPct val="70000"/>
              <a:defRPr/>
            </a:pPr>
            <a:r>
              <a:rPr lang="en-US" sz="1200" b="1" kern="0" dirty="0">
                <a:solidFill>
                  <a:srgbClr val="2E2E38"/>
                </a:solidFill>
                <a:latin typeface="+mj-lt"/>
                <a:cs typeface="Arial" panose="020B0604020202020204" pitchFamily="34" charset="0"/>
              </a:rPr>
              <a:t>Risks</a:t>
            </a:r>
          </a:p>
        </p:txBody>
      </p:sp>
      <p:sp>
        <p:nvSpPr>
          <p:cNvPr id="42" name="TextBox 41">
            <a:extLst>
              <a:ext uri="{FF2B5EF4-FFF2-40B4-BE49-F238E27FC236}">
                <a16:creationId xmlns:a16="http://schemas.microsoft.com/office/drawing/2014/main" id="{7107F0CE-11A6-4250-8883-BC66560B7D46}"/>
              </a:ext>
            </a:extLst>
          </p:cNvPr>
          <p:cNvSpPr txBox="1"/>
          <p:nvPr/>
        </p:nvSpPr>
        <p:spPr>
          <a:xfrm>
            <a:off x="3913389" y="4080169"/>
            <a:ext cx="1773804" cy="328537"/>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150" kern="0" dirty="0">
                <a:solidFill>
                  <a:prstClr val="white"/>
                </a:solidFill>
                <a:latin typeface="+mj-lt"/>
                <a:cs typeface="Arial" panose="020B0604020202020204" pitchFamily="34" charset="0"/>
              </a:rPr>
              <a:t>Backpay awards, settlements and legal fees </a:t>
            </a:r>
            <a:endParaRPr lang="en-US" sz="1150" kern="0" dirty="0">
              <a:solidFill>
                <a:prstClr val="white"/>
              </a:solidFill>
              <a:latin typeface="+mj-lt"/>
            </a:endParaRPr>
          </a:p>
        </p:txBody>
      </p:sp>
      <p:cxnSp>
        <p:nvCxnSpPr>
          <p:cNvPr id="43" name="Straight Arrow Connector 42">
            <a:extLst>
              <a:ext uri="{FF2B5EF4-FFF2-40B4-BE49-F238E27FC236}">
                <a16:creationId xmlns:a16="http://schemas.microsoft.com/office/drawing/2014/main" id="{484EF6E9-5EF2-42A9-95FB-238BB5653924}"/>
              </a:ext>
            </a:extLst>
          </p:cNvPr>
          <p:cNvCxnSpPr>
            <a:cxnSpLocks/>
          </p:cNvCxnSpPr>
          <p:nvPr/>
        </p:nvCxnSpPr>
        <p:spPr>
          <a:xfrm>
            <a:off x="3536929" y="5289912"/>
            <a:ext cx="336408" cy="0"/>
          </a:xfrm>
          <a:prstGeom prst="straightConnector1">
            <a:avLst/>
          </a:prstGeom>
          <a:noFill/>
          <a:ln w="9525" cap="flat" cmpd="sng" algn="ctr">
            <a:solidFill>
              <a:srgbClr val="C4C4CD"/>
            </a:solidFill>
            <a:prstDash val="solid"/>
            <a:headEnd type="triangle"/>
            <a:tailEnd type="triangle"/>
          </a:ln>
          <a:effectLst/>
        </p:spPr>
      </p:cxnSp>
      <p:cxnSp>
        <p:nvCxnSpPr>
          <p:cNvPr id="44" name="Straight Arrow Connector 43">
            <a:extLst>
              <a:ext uri="{FF2B5EF4-FFF2-40B4-BE49-F238E27FC236}">
                <a16:creationId xmlns:a16="http://schemas.microsoft.com/office/drawing/2014/main" id="{739A40C5-0986-48A0-BA31-4CC0AF8D4D38}"/>
              </a:ext>
            </a:extLst>
          </p:cNvPr>
          <p:cNvCxnSpPr>
            <a:cxnSpLocks/>
          </p:cNvCxnSpPr>
          <p:nvPr/>
        </p:nvCxnSpPr>
        <p:spPr>
          <a:xfrm flipH="1">
            <a:off x="3553828" y="4164893"/>
            <a:ext cx="319509" cy="0"/>
          </a:xfrm>
          <a:prstGeom prst="straightConnector1">
            <a:avLst/>
          </a:prstGeom>
          <a:noFill/>
          <a:ln w="9525" cap="flat" cmpd="sng" algn="ctr">
            <a:solidFill>
              <a:srgbClr val="C4C4CD"/>
            </a:solidFill>
            <a:prstDash val="solid"/>
            <a:tailEnd type="triangle"/>
          </a:ln>
          <a:effectLst/>
        </p:spPr>
      </p:cxnSp>
      <p:sp>
        <p:nvSpPr>
          <p:cNvPr id="45" name="TextBox 44">
            <a:extLst>
              <a:ext uri="{FF2B5EF4-FFF2-40B4-BE49-F238E27FC236}">
                <a16:creationId xmlns:a16="http://schemas.microsoft.com/office/drawing/2014/main" id="{4D0F6EF7-1D24-46E6-9068-D7BE9334DD1D}"/>
              </a:ext>
            </a:extLst>
          </p:cNvPr>
          <p:cNvSpPr txBox="1"/>
          <p:nvPr/>
        </p:nvSpPr>
        <p:spPr>
          <a:xfrm>
            <a:off x="3889031" y="4687357"/>
            <a:ext cx="1773804" cy="341618"/>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150" kern="0" dirty="0">
                <a:solidFill>
                  <a:prstClr val="white"/>
                </a:solidFill>
                <a:latin typeface="+mj-lt"/>
                <a:cs typeface="Arial" panose="020B0604020202020204" pitchFamily="34" charset="0"/>
              </a:rPr>
              <a:t>Tax penalty and</a:t>
            </a:r>
            <a:br>
              <a:rPr lang="en-US" sz="1150" kern="0" dirty="0">
                <a:solidFill>
                  <a:prstClr val="white"/>
                </a:solidFill>
                <a:latin typeface="+mj-lt"/>
                <a:cs typeface="Arial" panose="020B0604020202020204" pitchFamily="34" charset="0"/>
              </a:rPr>
            </a:br>
            <a:r>
              <a:rPr lang="en-US" sz="1150" kern="0" dirty="0">
                <a:solidFill>
                  <a:prstClr val="white"/>
                </a:solidFill>
                <a:latin typeface="+mj-lt"/>
                <a:cs typeface="Arial" panose="020B0604020202020204" pitchFamily="34" charset="0"/>
              </a:rPr>
              <a:t> interest </a:t>
            </a:r>
            <a:endParaRPr lang="en-US" sz="1150" kern="0" dirty="0">
              <a:solidFill>
                <a:prstClr val="white"/>
              </a:solidFill>
              <a:latin typeface="+mj-lt"/>
            </a:endParaRPr>
          </a:p>
        </p:txBody>
      </p:sp>
      <p:sp>
        <p:nvSpPr>
          <p:cNvPr id="46" name="TextBox 45">
            <a:extLst>
              <a:ext uri="{FF2B5EF4-FFF2-40B4-BE49-F238E27FC236}">
                <a16:creationId xmlns:a16="http://schemas.microsoft.com/office/drawing/2014/main" id="{81CF6959-7AF9-4863-A8E2-6F4AFB011B53}"/>
              </a:ext>
            </a:extLst>
          </p:cNvPr>
          <p:cNvSpPr txBox="1"/>
          <p:nvPr/>
        </p:nvSpPr>
        <p:spPr>
          <a:xfrm>
            <a:off x="3889031" y="5192277"/>
            <a:ext cx="1773804" cy="184652"/>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150" kern="0" dirty="0">
                <a:solidFill>
                  <a:prstClr val="white"/>
                </a:solidFill>
                <a:latin typeface="+mj-lt"/>
                <a:cs typeface="Arial" panose="020B0604020202020204" pitchFamily="34" charset="0"/>
              </a:rPr>
              <a:t>Loss of employee morale </a:t>
            </a:r>
          </a:p>
        </p:txBody>
      </p:sp>
      <p:sp>
        <p:nvSpPr>
          <p:cNvPr id="47" name="TextBox 46">
            <a:extLst>
              <a:ext uri="{FF2B5EF4-FFF2-40B4-BE49-F238E27FC236}">
                <a16:creationId xmlns:a16="http://schemas.microsoft.com/office/drawing/2014/main" id="{C967370E-D38B-431D-A44C-03EAF9C60CB0}"/>
              </a:ext>
            </a:extLst>
          </p:cNvPr>
          <p:cNvSpPr txBox="1"/>
          <p:nvPr/>
        </p:nvSpPr>
        <p:spPr>
          <a:xfrm>
            <a:off x="3891093" y="5637392"/>
            <a:ext cx="1732817" cy="341618"/>
          </a:xfrm>
          <a:prstGeom prst="rect">
            <a:avLst/>
          </a:prstGeom>
          <a:noFill/>
        </p:spPr>
        <p:txBody>
          <a:bodyPr wrap="square" lIns="0" tIns="27418" rIns="0" bIns="0" rtlCol="0">
            <a:spAutoFit/>
          </a:bodyPr>
          <a:lstStyle/>
          <a:p>
            <a:pPr defTabSz="342728">
              <a:lnSpc>
                <a:spcPct val="85000"/>
              </a:lnSpc>
              <a:spcAft>
                <a:spcPts val="450"/>
              </a:spcAft>
              <a:buClr>
                <a:srgbClr val="2E2E38">
                  <a:lumMod val="60000"/>
                  <a:lumOff val="40000"/>
                </a:srgbClr>
              </a:buClr>
              <a:buSzPct val="70000"/>
              <a:defRPr/>
            </a:pPr>
            <a:r>
              <a:rPr lang="en-US" sz="1150" kern="0" dirty="0">
                <a:solidFill>
                  <a:prstClr val="white"/>
                </a:solidFill>
                <a:latin typeface="+mj-lt"/>
                <a:cs typeface="Arial" panose="020B0604020202020204" pitchFamily="34" charset="0"/>
              </a:rPr>
              <a:t>Loss of business reputation </a:t>
            </a:r>
            <a:endParaRPr lang="en-US" sz="1150" kern="0" dirty="0">
              <a:solidFill>
                <a:prstClr val="white"/>
              </a:solidFill>
              <a:latin typeface="+mj-lt"/>
            </a:endParaRPr>
          </a:p>
        </p:txBody>
      </p:sp>
      <p:cxnSp>
        <p:nvCxnSpPr>
          <p:cNvPr id="48" name="Straight Arrow Connector 47">
            <a:extLst>
              <a:ext uri="{FF2B5EF4-FFF2-40B4-BE49-F238E27FC236}">
                <a16:creationId xmlns:a16="http://schemas.microsoft.com/office/drawing/2014/main" id="{5E2B685B-2D75-47C3-AE2D-F74B32D85FD3}"/>
              </a:ext>
            </a:extLst>
          </p:cNvPr>
          <p:cNvCxnSpPr>
            <a:cxnSpLocks/>
          </p:cNvCxnSpPr>
          <p:nvPr/>
        </p:nvCxnSpPr>
        <p:spPr>
          <a:xfrm>
            <a:off x="3536929" y="5745364"/>
            <a:ext cx="336408" cy="0"/>
          </a:xfrm>
          <a:prstGeom prst="straightConnector1">
            <a:avLst/>
          </a:prstGeom>
          <a:noFill/>
          <a:ln w="9525" cap="flat" cmpd="sng" algn="ctr">
            <a:solidFill>
              <a:srgbClr val="C4C4CD"/>
            </a:solidFill>
            <a:prstDash val="solid"/>
            <a:headEnd type="triangle"/>
            <a:tailEnd type="triangle"/>
          </a:ln>
          <a:effectLst/>
        </p:spPr>
      </p:cxnSp>
      <p:cxnSp>
        <p:nvCxnSpPr>
          <p:cNvPr id="41" name="Straight Arrow Connector 40">
            <a:extLst>
              <a:ext uri="{FF2B5EF4-FFF2-40B4-BE49-F238E27FC236}">
                <a16:creationId xmlns:a16="http://schemas.microsoft.com/office/drawing/2014/main" id="{3790CA0F-2621-41B4-9FA4-F6A8BC48968E}"/>
              </a:ext>
            </a:extLst>
          </p:cNvPr>
          <p:cNvCxnSpPr>
            <a:cxnSpLocks/>
          </p:cNvCxnSpPr>
          <p:nvPr/>
        </p:nvCxnSpPr>
        <p:spPr>
          <a:xfrm>
            <a:off x="4495558" y="4952003"/>
            <a:ext cx="335203" cy="0"/>
          </a:xfrm>
          <a:prstGeom prst="straightConnector1">
            <a:avLst/>
          </a:prstGeom>
          <a:noFill/>
          <a:ln w="9525" cap="flat" cmpd="sng" algn="ctr">
            <a:solidFill>
              <a:srgbClr val="C4C4CD"/>
            </a:solidFill>
            <a:prstDash val="solid"/>
            <a:tailEnd type="triangle"/>
          </a:ln>
          <a:effectLst/>
        </p:spPr>
      </p:cxnSp>
      <p:sp>
        <p:nvSpPr>
          <p:cNvPr id="37" name="Title 36">
            <a:extLst>
              <a:ext uri="{FF2B5EF4-FFF2-40B4-BE49-F238E27FC236}">
                <a16:creationId xmlns:a16="http://schemas.microsoft.com/office/drawing/2014/main" id="{DE694015-7C27-4CC6-B9D7-8A399EC9FE88}"/>
              </a:ext>
            </a:extLst>
          </p:cNvPr>
          <p:cNvSpPr>
            <a:spLocks noGrp="1"/>
          </p:cNvSpPr>
          <p:nvPr>
            <p:ph type="title"/>
          </p:nvPr>
        </p:nvSpPr>
        <p:spPr>
          <a:xfrm>
            <a:off x="457201" y="294200"/>
            <a:ext cx="8229600" cy="590400"/>
          </a:xfrm>
        </p:spPr>
        <p:txBody>
          <a:bodyPr vert="horz"/>
          <a:lstStyle/>
          <a:p>
            <a:r>
              <a:rPr lang="en-US" dirty="0"/>
              <a:t>Why does the remote worker’s physical location matter?</a:t>
            </a:r>
          </a:p>
        </p:txBody>
      </p:sp>
      <p:sp>
        <p:nvSpPr>
          <p:cNvPr id="109" name="Content Placeholder 108">
            <a:extLst>
              <a:ext uri="{FF2B5EF4-FFF2-40B4-BE49-F238E27FC236}">
                <a16:creationId xmlns:a16="http://schemas.microsoft.com/office/drawing/2014/main" id="{C91B007E-45F0-41E9-9E3E-E1A662BB9A90}"/>
              </a:ext>
            </a:extLst>
          </p:cNvPr>
          <p:cNvSpPr>
            <a:spLocks noGrp="1" noChangeAspect="1"/>
          </p:cNvSpPr>
          <p:nvPr>
            <p:ph idx="1"/>
          </p:nvPr>
        </p:nvSpPr>
        <p:spPr>
          <a:xfrm>
            <a:off x="459487" y="1137920"/>
            <a:ext cx="8229600" cy="646331"/>
          </a:xfrm>
        </p:spPr>
        <p:txBody>
          <a:bodyPr>
            <a:spAutoFit/>
          </a:bodyPr>
          <a:lstStyle/>
          <a:p>
            <a:pPr marL="0" indent="0">
              <a:buNone/>
            </a:pPr>
            <a:r>
              <a:rPr lang="en-US" sz="1400" dirty="0"/>
              <a:t>If an employee works from home on more than an occasional basis, the physical location of the remote work is generally treated just as any place of business of the employer. This has significant implications for employers if the requirements of the remote worker’s state/locality are ignored.</a:t>
            </a:r>
          </a:p>
        </p:txBody>
      </p:sp>
      <p:graphicFrame>
        <p:nvGraphicFramePr>
          <p:cNvPr id="117" name="Table 116">
            <a:extLst>
              <a:ext uri="{FF2B5EF4-FFF2-40B4-BE49-F238E27FC236}">
                <a16:creationId xmlns:a16="http://schemas.microsoft.com/office/drawing/2014/main" id="{DA9197A1-27E3-44A1-A3B1-AD96DABE93B2}"/>
              </a:ext>
            </a:extLst>
          </p:cNvPr>
          <p:cNvGraphicFramePr>
            <a:graphicFrameLocks noGrp="1"/>
          </p:cNvGraphicFramePr>
          <p:nvPr>
            <p:extLst>
              <p:ext uri="{D42A27DB-BD31-4B8C-83A1-F6EECF244321}">
                <p14:modId xmlns:p14="http://schemas.microsoft.com/office/powerpoint/2010/main" val="3804320451"/>
              </p:ext>
            </p:extLst>
          </p:nvPr>
        </p:nvGraphicFramePr>
        <p:xfrm>
          <a:off x="5772179" y="2856799"/>
          <a:ext cx="2916908" cy="2699370"/>
        </p:xfrm>
        <a:graphic>
          <a:graphicData uri="http://schemas.openxmlformats.org/drawingml/2006/table">
            <a:tbl>
              <a:tblPr firstRow="1" bandRow="1">
                <a:tableStyleId>{5C22544A-7EE6-4342-B048-85BDC9FD1C3A}</a:tableStyleId>
              </a:tblPr>
              <a:tblGrid>
                <a:gridCol w="2916908">
                  <a:extLst>
                    <a:ext uri="{9D8B030D-6E8A-4147-A177-3AD203B41FA5}">
                      <a16:colId xmlns:a16="http://schemas.microsoft.com/office/drawing/2014/main" val="403334606"/>
                    </a:ext>
                  </a:extLst>
                </a:gridCol>
              </a:tblGrid>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State income/withholding</a:t>
                      </a:r>
                    </a:p>
                  </a:txBody>
                  <a:tcPr marL="68544" marR="68544" marT="34272" marB="34272">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212598"/>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Local tax/withholding</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019740"/>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Local occupational license fees</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545900"/>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New-hire reporting</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971537"/>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150" kern="0" dirty="0">
                          <a:solidFill>
                            <a:schemeClr val="bg1"/>
                          </a:solidFill>
                          <a:latin typeface="+mj-lt"/>
                          <a:cs typeface="Arial" panose="020B0604020202020204" pitchFamily="34" charset="0"/>
                        </a:rPr>
                        <a:t>State unemployment insurance</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90079"/>
                  </a:ext>
                </a:extLst>
              </a:tr>
              <a:tr h="0">
                <a:tc>
                  <a:txBody>
                    <a:bodyPr/>
                    <a:lstStyle/>
                    <a:p>
                      <a:pPr marL="0" marR="0" lvl="0" indent="0" algn="r" defTabSz="457200" rtl="0" eaLnBrk="1" fontAlgn="auto" latinLnBrk="0" hangingPunct="1">
                        <a:lnSpc>
                          <a:spcPct val="85000"/>
                        </a:lnSpc>
                        <a:spcBef>
                          <a:spcPts val="0"/>
                        </a:spcBef>
                        <a:spcAft>
                          <a:spcPts val="0"/>
                        </a:spcAft>
                        <a:buClr>
                          <a:srgbClr val="27ACAA"/>
                        </a:buClr>
                        <a:buSzPct val="70000"/>
                        <a:buFontTx/>
                        <a:buNone/>
                        <a:tabLst/>
                        <a:defRPr/>
                      </a:pPr>
                      <a:r>
                        <a:rPr lang="en-US" sz="1150" kern="0" dirty="0">
                          <a:solidFill>
                            <a:schemeClr val="bg1"/>
                          </a:solidFill>
                          <a:latin typeface="+mj-lt"/>
                          <a:cs typeface="Arial" panose="020B0604020202020204" pitchFamily="34" charset="0"/>
                        </a:rPr>
                        <a:t>Disability insurance</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4509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50" kern="0" dirty="0">
                          <a:solidFill>
                            <a:schemeClr val="bg1"/>
                          </a:solidFill>
                          <a:latin typeface="+mj-lt"/>
                          <a:cs typeface="Arial" panose="020B0604020202020204" pitchFamily="34" charset="0"/>
                        </a:rPr>
                        <a:t>Paid family and medical leave insurance</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5675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Other state/local payroll tax</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38655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State tax exemption</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04536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State exempt organization filing requirements</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30906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Sales and use tax</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832345"/>
                  </a:ext>
                </a:extLst>
              </a:tr>
            </a:tbl>
          </a:graphicData>
        </a:graphic>
      </p:graphicFrame>
      <p:graphicFrame>
        <p:nvGraphicFramePr>
          <p:cNvPr id="38" name="Table 116">
            <a:extLst>
              <a:ext uri="{FF2B5EF4-FFF2-40B4-BE49-F238E27FC236}">
                <a16:creationId xmlns:a16="http://schemas.microsoft.com/office/drawing/2014/main" id="{05EBCF16-A73E-42E2-A348-1218C58CC3F3}"/>
              </a:ext>
            </a:extLst>
          </p:cNvPr>
          <p:cNvGraphicFramePr>
            <a:graphicFrameLocks noGrp="1"/>
          </p:cNvGraphicFramePr>
          <p:nvPr>
            <p:extLst>
              <p:ext uri="{D42A27DB-BD31-4B8C-83A1-F6EECF244321}">
                <p14:modId xmlns:p14="http://schemas.microsoft.com/office/powerpoint/2010/main" val="1711192964"/>
              </p:ext>
            </p:extLst>
          </p:nvPr>
        </p:nvGraphicFramePr>
        <p:xfrm>
          <a:off x="428581" y="3229985"/>
          <a:ext cx="2916908" cy="2767914"/>
        </p:xfrm>
        <a:graphic>
          <a:graphicData uri="http://schemas.openxmlformats.org/drawingml/2006/table">
            <a:tbl>
              <a:tblPr firstRow="1" bandRow="1">
                <a:tableStyleId>{5C22544A-7EE6-4342-B048-85BDC9FD1C3A}</a:tableStyleId>
              </a:tblPr>
              <a:tblGrid>
                <a:gridCol w="2916908">
                  <a:extLst>
                    <a:ext uri="{9D8B030D-6E8A-4147-A177-3AD203B41FA5}">
                      <a16:colId xmlns:a16="http://schemas.microsoft.com/office/drawing/2014/main" val="403334606"/>
                    </a:ext>
                  </a:extLst>
                </a:gridCol>
              </a:tblGrid>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Minimum wage </a:t>
                      </a:r>
                    </a:p>
                  </a:txBody>
                  <a:tcPr marL="68544" marR="68544" marT="34272" marB="34272">
                    <a:lnL w="12700" cmpd="sng">
                      <a:noFill/>
                    </a:lnL>
                    <a:lnR w="12700" cmpd="sng">
                      <a:noFill/>
                    </a:lnR>
                    <a:lnT w="12700" cmpd="sng">
                      <a:noFill/>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212598"/>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Frequency of pay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6019740"/>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Overtime pay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545900"/>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150" b="0" kern="0" dirty="0">
                          <a:solidFill>
                            <a:schemeClr val="bg1"/>
                          </a:solidFill>
                          <a:latin typeface="+mj-lt"/>
                          <a:ea typeface="+mn-ea"/>
                          <a:cs typeface="Arial" panose="020B0604020202020204" pitchFamily="34" charset="0"/>
                        </a:rPr>
                        <a:t>Timing for final wages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971537"/>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150" kern="0" dirty="0">
                          <a:solidFill>
                            <a:schemeClr val="bg1"/>
                          </a:solidFill>
                          <a:latin typeface="+mj-lt"/>
                          <a:cs typeface="Arial" panose="020B0604020202020204" pitchFamily="34" charset="0"/>
                        </a:rPr>
                        <a:t>Payment of accrued vacation</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90079"/>
                  </a:ext>
                </a:extLst>
              </a:tr>
              <a:tr h="175415">
                <a:tc>
                  <a:txBody>
                    <a:bodyPr/>
                    <a:lstStyle/>
                    <a:p>
                      <a:pPr marL="0" marR="0" lvl="0" indent="0" algn="l" defTabSz="457200" rtl="0" eaLnBrk="1" fontAlgn="auto" latinLnBrk="0" hangingPunct="1">
                        <a:lnSpc>
                          <a:spcPct val="85000"/>
                        </a:lnSpc>
                        <a:spcBef>
                          <a:spcPts val="0"/>
                        </a:spcBef>
                        <a:spcAft>
                          <a:spcPts val="0"/>
                        </a:spcAft>
                        <a:buClr>
                          <a:srgbClr val="27ACAA"/>
                        </a:buClr>
                        <a:buSzPct val="70000"/>
                        <a:buFontTx/>
                        <a:buNone/>
                        <a:tabLst/>
                        <a:defRPr/>
                      </a:pPr>
                      <a:r>
                        <a:rPr lang="en-US" sz="1150" kern="0" dirty="0">
                          <a:solidFill>
                            <a:schemeClr val="bg1"/>
                          </a:solidFill>
                          <a:latin typeface="+mj-lt"/>
                          <a:cs typeface="Arial" panose="020B0604020202020204" pitchFamily="34" charset="0"/>
                        </a:rPr>
                        <a:t>Requirement for unpaid leave </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945090"/>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0" dirty="0">
                          <a:solidFill>
                            <a:schemeClr val="bg1"/>
                          </a:solidFill>
                          <a:latin typeface="+mj-lt"/>
                          <a:cs typeface="Arial" panose="020B0604020202020204" pitchFamily="34" charset="0"/>
                        </a:rPr>
                        <a:t>Limitations on deductions from pay</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567501"/>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0" dirty="0">
                          <a:solidFill>
                            <a:schemeClr val="bg1"/>
                          </a:solidFill>
                          <a:latin typeface="+mj-lt"/>
                          <a:cs typeface="Arial" panose="020B0604020202020204" pitchFamily="34" charset="0"/>
                        </a:rPr>
                        <a:t>Direct deposit/pay cards </a:t>
                      </a:r>
                      <a:endParaRPr lang="en-US" sz="1150" b="0" kern="0" dirty="0">
                        <a:solidFill>
                          <a:schemeClr val="bg1"/>
                        </a:solidFill>
                        <a:latin typeface="+mj-lt"/>
                        <a:cs typeface="Arial" panose="020B0604020202020204" pitchFamily="34" charset="0"/>
                      </a:endParaRP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386559"/>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Employee notices/posters</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045360"/>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Workers’ compensation</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309066"/>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Other employment law</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832345"/>
                  </a:ext>
                </a:extLst>
              </a:tr>
              <a:tr h="194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0" dirty="0">
                          <a:solidFill>
                            <a:schemeClr val="bg1"/>
                          </a:solidFill>
                          <a:latin typeface="+mj-lt"/>
                          <a:cs typeface="Arial" panose="020B0604020202020204" pitchFamily="34" charset="0"/>
                        </a:rPr>
                        <a:t>Workplace health and safety law</a:t>
                      </a:r>
                    </a:p>
                  </a:txBody>
                  <a:tcPr marL="68544" marR="68544" marT="34272" marB="34272">
                    <a:lnL w="12700" cmpd="sng">
                      <a:noFill/>
                    </a:lnL>
                    <a:lnR w="12700" cmpd="sng">
                      <a:noFill/>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546105"/>
                  </a:ext>
                </a:extLst>
              </a:tr>
            </a:tbl>
          </a:graphicData>
        </a:graphic>
      </p:graphicFrame>
      <p:cxnSp>
        <p:nvCxnSpPr>
          <p:cNvPr id="83" name="Straight Connector 82">
            <a:extLst>
              <a:ext uri="{FF2B5EF4-FFF2-40B4-BE49-F238E27FC236}">
                <a16:creationId xmlns:a16="http://schemas.microsoft.com/office/drawing/2014/main" id="{A42F1E7D-247C-4599-B1C5-08DCCEAB4E0C}"/>
              </a:ext>
            </a:extLst>
          </p:cNvPr>
          <p:cNvCxnSpPr>
            <a:cxnSpLocks/>
          </p:cNvCxnSpPr>
          <p:nvPr/>
        </p:nvCxnSpPr>
        <p:spPr bwMode="auto">
          <a:xfrm flipH="1">
            <a:off x="4631375" y="3053583"/>
            <a:ext cx="1618" cy="313476"/>
          </a:xfrm>
          <a:prstGeom prst="line">
            <a:avLst/>
          </a:prstGeom>
          <a:solidFill>
            <a:srgbClr val="2DB757"/>
          </a:solidFill>
          <a:ln w="9525" cap="flat" cmpd="sng" algn="ctr">
            <a:solidFill>
              <a:srgbClr val="74748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9867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BBA907-887A-4227-A991-09702EF0F1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B8BBA907-887A-4227-A991-09702EF0F1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5" name="Text Box 9">
            <a:extLst>
              <a:ext uri="{FF2B5EF4-FFF2-40B4-BE49-F238E27FC236}">
                <a16:creationId xmlns:a16="http://schemas.microsoft.com/office/drawing/2014/main" id="{30CECC32-B25B-41DA-8B82-6E1B514594D1}"/>
              </a:ext>
            </a:extLst>
          </p:cNvPr>
          <p:cNvSpPr txBox="1">
            <a:spLocks noChangeArrowheads="1"/>
          </p:cNvSpPr>
          <p:nvPr/>
        </p:nvSpPr>
        <p:spPr bwMode="auto">
          <a:xfrm>
            <a:off x="1703116" y="3795244"/>
            <a:ext cx="1503905" cy="452482"/>
          </a:xfrm>
          <a:prstGeom prst="rect">
            <a:avLst/>
          </a:prstGeom>
          <a:solidFill>
            <a:schemeClr val="tx1"/>
          </a:solidFill>
          <a:ln w="9525">
            <a:solidFill>
              <a:srgbClr val="747480"/>
            </a:solidFill>
            <a:miter lim="800000"/>
            <a:headEnd/>
            <a:tailEnd/>
          </a:ln>
        </p:spPr>
        <p:txBody>
          <a:bodyPr lIns="35225" tIns="68544" rIns="35225" bIns="68544"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Wage hour and employment law </a:t>
            </a:r>
          </a:p>
        </p:txBody>
      </p:sp>
      <p:sp>
        <p:nvSpPr>
          <p:cNvPr id="182" name="Text Box 9">
            <a:extLst>
              <a:ext uri="{FF2B5EF4-FFF2-40B4-BE49-F238E27FC236}">
                <a16:creationId xmlns:a16="http://schemas.microsoft.com/office/drawing/2014/main" id="{C373F67E-1A1A-4660-B34F-13B3B9F3275E}"/>
              </a:ext>
            </a:extLst>
          </p:cNvPr>
          <p:cNvSpPr txBox="1">
            <a:spLocks noChangeArrowheads="1"/>
          </p:cNvSpPr>
          <p:nvPr/>
        </p:nvSpPr>
        <p:spPr bwMode="auto">
          <a:xfrm>
            <a:off x="466037" y="3153229"/>
            <a:ext cx="1316255" cy="443380"/>
          </a:xfrm>
          <a:prstGeom prst="rect">
            <a:avLst/>
          </a:prstGeom>
          <a:solidFill>
            <a:schemeClr val="tx1"/>
          </a:solidFill>
          <a:ln w="9525">
            <a:solidFill>
              <a:srgbClr val="747480"/>
            </a:solidFill>
            <a:miter lim="800000"/>
            <a:headEnd/>
            <a:tailEnd/>
          </a:ln>
        </p:spPr>
        <p:txBody>
          <a:bodyPr lIns="35225" tIns="68544" rIns="35225" bIns="68544"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Income tax withholding </a:t>
            </a:r>
          </a:p>
        </p:txBody>
      </p:sp>
      <p:sp>
        <p:nvSpPr>
          <p:cNvPr id="183" name="Text Box 9">
            <a:extLst>
              <a:ext uri="{FF2B5EF4-FFF2-40B4-BE49-F238E27FC236}">
                <a16:creationId xmlns:a16="http://schemas.microsoft.com/office/drawing/2014/main" id="{A88DD769-7E37-4F80-9754-C7E61C1DB305}"/>
              </a:ext>
            </a:extLst>
          </p:cNvPr>
          <p:cNvSpPr txBox="1">
            <a:spLocks noChangeArrowheads="1"/>
          </p:cNvSpPr>
          <p:nvPr/>
        </p:nvSpPr>
        <p:spPr bwMode="auto">
          <a:xfrm>
            <a:off x="3136682" y="3148678"/>
            <a:ext cx="1316255" cy="452482"/>
          </a:xfrm>
          <a:prstGeom prst="rect">
            <a:avLst/>
          </a:prstGeom>
          <a:solidFill>
            <a:schemeClr val="tx1"/>
          </a:solidFill>
          <a:ln w="9525">
            <a:solidFill>
              <a:srgbClr val="747480"/>
            </a:solidFill>
            <a:miter lim="800000"/>
            <a:headEnd/>
            <a:tailEnd/>
          </a:ln>
        </p:spPr>
        <p:txBody>
          <a:bodyPr lIns="35225" tIns="68544" rIns="35225" bIns="68544"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Unemployment</a:t>
            </a:r>
          </a:p>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insurance </a:t>
            </a:r>
          </a:p>
        </p:txBody>
      </p:sp>
      <p:sp>
        <p:nvSpPr>
          <p:cNvPr id="175" name="Text Box 9">
            <a:extLst>
              <a:ext uri="{FF2B5EF4-FFF2-40B4-BE49-F238E27FC236}">
                <a16:creationId xmlns:a16="http://schemas.microsoft.com/office/drawing/2014/main" id="{84B3D395-435F-4355-A868-8562B674789F}"/>
              </a:ext>
            </a:extLst>
          </p:cNvPr>
          <p:cNvSpPr txBox="1">
            <a:spLocks noChangeArrowheads="1"/>
          </p:cNvSpPr>
          <p:nvPr/>
        </p:nvSpPr>
        <p:spPr bwMode="auto">
          <a:xfrm>
            <a:off x="4920433" y="3795244"/>
            <a:ext cx="1388220" cy="443381"/>
          </a:xfrm>
          <a:prstGeom prst="rect">
            <a:avLst/>
          </a:prstGeom>
          <a:solidFill>
            <a:schemeClr val="tx1"/>
          </a:solidFill>
          <a:ln w="9525">
            <a:solidFill>
              <a:srgbClr val="747480"/>
            </a:solidFill>
            <a:miter lim="800000"/>
            <a:headEnd/>
            <a:tailEnd/>
          </a:ln>
        </p:spPr>
        <p:txBody>
          <a:bodyPr lIns="35225" tIns="68544" rIns="35225" bIns="68544"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dirty="0">
                <a:solidFill>
                  <a:schemeClr val="bg1"/>
                </a:solidFill>
                <a:uFill>
                  <a:solidFill>
                    <a:srgbClr val="FFFFFF"/>
                  </a:solidFill>
                </a:uFill>
                <a:latin typeface="+mj-lt"/>
                <a:ea typeface="EYInterstate Regular"/>
                <a:cs typeface="Arial" panose="020B0604020202020204" pitchFamily="34" charset="0"/>
              </a:rPr>
              <a:t>Income tax withholding </a:t>
            </a:r>
          </a:p>
        </p:txBody>
      </p:sp>
      <p:sp>
        <p:nvSpPr>
          <p:cNvPr id="156" name="Text Box 9">
            <a:extLst>
              <a:ext uri="{FF2B5EF4-FFF2-40B4-BE49-F238E27FC236}">
                <a16:creationId xmlns:a16="http://schemas.microsoft.com/office/drawing/2014/main" id="{EB4FD4D7-DDB0-4F9F-9983-7CAF9CA30C07}"/>
              </a:ext>
            </a:extLst>
          </p:cNvPr>
          <p:cNvSpPr txBox="1">
            <a:spLocks noChangeArrowheads="1"/>
          </p:cNvSpPr>
          <p:nvPr/>
        </p:nvSpPr>
        <p:spPr bwMode="auto">
          <a:xfrm>
            <a:off x="4691063" y="2615610"/>
            <a:ext cx="3995737" cy="332124"/>
          </a:xfrm>
          <a:prstGeom prst="rect">
            <a:avLst/>
          </a:prstGeom>
          <a:solidFill>
            <a:srgbClr val="747480"/>
          </a:solidFill>
          <a:ln w="9525">
            <a:noFill/>
            <a:miter lim="800000"/>
            <a:headEnd/>
            <a:tailEnd/>
          </a:ln>
        </p:spPr>
        <p:txBody>
          <a:bodyPr lIns="35225" tIns="35225" rIns="35225" bIns="35225"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b="1" dirty="0">
                <a:solidFill>
                  <a:schemeClr val="bg1"/>
                </a:solidFill>
                <a:uFill>
                  <a:solidFill>
                    <a:srgbClr val="FFFFFF"/>
                  </a:solidFill>
                </a:uFill>
                <a:latin typeface="+mj-lt"/>
                <a:ea typeface="EYInterstate Regular"/>
                <a:cs typeface="Arial" panose="020B0604020202020204" pitchFamily="34" charset="0"/>
              </a:rPr>
              <a:t>Convenience of employer rule?</a:t>
            </a:r>
          </a:p>
        </p:txBody>
      </p:sp>
      <p:cxnSp>
        <p:nvCxnSpPr>
          <p:cNvPr id="146" name="Straight Connector 145">
            <a:extLst>
              <a:ext uri="{FF2B5EF4-FFF2-40B4-BE49-F238E27FC236}">
                <a16:creationId xmlns:a16="http://schemas.microsoft.com/office/drawing/2014/main" id="{DED6AB6E-9A3D-420F-A61B-8424542B6F43}"/>
              </a:ext>
            </a:extLst>
          </p:cNvPr>
          <p:cNvCxnSpPr>
            <a:cxnSpLocks/>
            <a:stCxn id="151" idx="2"/>
            <a:endCxn id="145" idx="0"/>
          </p:cNvCxnSpPr>
          <p:nvPr/>
        </p:nvCxnSpPr>
        <p:spPr>
          <a:xfrm>
            <a:off x="2455069" y="2945493"/>
            <a:ext cx="0" cy="849751"/>
          </a:xfrm>
          <a:prstGeom prst="line">
            <a:avLst/>
          </a:prstGeom>
          <a:noFill/>
          <a:ln w="9525" cap="flat" cmpd="sng" algn="ctr">
            <a:solidFill>
              <a:srgbClr val="C4C4CD"/>
            </a:solidFill>
            <a:prstDash val="solid"/>
            <a:tailEnd type="oval"/>
          </a:ln>
          <a:effectLst/>
        </p:spPr>
      </p:cxnSp>
      <p:sp>
        <p:nvSpPr>
          <p:cNvPr id="163" name="TextBox 162">
            <a:extLst>
              <a:ext uri="{FF2B5EF4-FFF2-40B4-BE49-F238E27FC236}">
                <a16:creationId xmlns:a16="http://schemas.microsoft.com/office/drawing/2014/main" id="{30A739F8-6696-403A-A91D-C688AC9DAE81}"/>
              </a:ext>
            </a:extLst>
          </p:cNvPr>
          <p:cNvSpPr txBox="1"/>
          <p:nvPr/>
        </p:nvSpPr>
        <p:spPr>
          <a:xfrm>
            <a:off x="719138" y="5202010"/>
            <a:ext cx="7972425" cy="165031"/>
          </a:xfrm>
          <a:prstGeom prst="rect">
            <a:avLst/>
          </a:prstGeom>
          <a:noFill/>
        </p:spPr>
        <p:txBody>
          <a:bodyPr wrap="square" lIns="0" tIns="27418" rIns="0" bIns="0" rtlCol="0">
            <a:spAutoFit/>
          </a:bodyPr>
          <a:lstStyle/>
          <a:p>
            <a:pPr defTabSz="342728">
              <a:lnSpc>
                <a:spcPct val="85000"/>
              </a:lnSpc>
              <a:spcAft>
                <a:spcPts val="450"/>
              </a:spcAft>
              <a:buClr>
                <a:srgbClr val="27ACAA"/>
              </a:buClr>
              <a:buSzPct val="70000"/>
              <a:defRPr/>
            </a:pPr>
            <a:r>
              <a:rPr lang="en-US" sz="1050" kern="0" dirty="0">
                <a:solidFill>
                  <a:srgbClr val="FFFFFF"/>
                </a:solidFill>
                <a:latin typeface="+mj-lt"/>
                <a:cs typeface="Arial" panose="020B0604020202020204" pitchFamily="34" charset="0"/>
              </a:rPr>
              <a:t>Unemployment insurance applies in only one state where the employee works most of the time. </a:t>
            </a:r>
          </a:p>
        </p:txBody>
      </p:sp>
      <p:sp>
        <p:nvSpPr>
          <p:cNvPr id="165" name="TextBox 164">
            <a:extLst>
              <a:ext uri="{FF2B5EF4-FFF2-40B4-BE49-F238E27FC236}">
                <a16:creationId xmlns:a16="http://schemas.microsoft.com/office/drawing/2014/main" id="{AED26902-A798-4E7A-8578-AF45BFDBDAD4}"/>
              </a:ext>
            </a:extLst>
          </p:cNvPr>
          <p:cNvSpPr txBox="1"/>
          <p:nvPr/>
        </p:nvSpPr>
        <p:spPr>
          <a:xfrm>
            <a:off x="719138" y="5481937"/>
            <a:ext cx="7972425" cy="334693"/>
          </a:xfrm>
          <a:prstGeom prst="rect">
            <a:avLst/>
          </a:prstGeom>
          <a:noFill/>
        </p:spPr>
        <p:txBody>
          <a:bodyPr wrap="square" lIns="0" tIns="27418" rIns="0" bIns="0" rtlCol="0">
            <a:spAutoFit/>
          </a:bodyPr>
          <a:lstStyle/>
          <a:p>
            <a:pPr defTabSz="342728">
              <a:lnSpc>
                <a:spcPct val="95000"/>
              </a:lnSpc>
              <a:spcAft>
                <a:spcPts val="450"/>
              </a:spcAft>
              <a:buClr>
                <a:srgbClr val="27ACAA"/>
              </a:buClr>
              <a:buSzPct val="70000"/>
              <a:defRPr/>
            </a:pPr>
            <a:r>
              <a:rPr lang="en-US" sz="1050" kern="0" dirty="0">
                <a:solidFill>
                  <a:srgbClr val="FFFFFF"/>
                </a:solidFill>
                <a:latin typeface="+mj-lt"/>
                <a:cs typeface="Arial" panose="020B0604020202020204" pitchFamily="34" charset="0"/>
              </a:rPr>
              <a:t>Nonresident income tax applies only to the portion of wages earned in the state; however, if the convenience of the employer rule applies, all wages paid to the employee from the state of the employee’s home office are subject to nonresident income tax. </a:t>
            </a:r>
          </a:p>
        </p:txBody>
      </p:sp>
      <p:sp>
        <p:nvSpPr>
          <p:cNvPr id="167" name="TextBox 166">
            <a:extLst>
              <a:ext uri="{FF2B5EF4-FFF2-40B4-BE49-F238E27FC236}">
                <a16:creationId xmlns:a16="http://schemas.microsoft.com/office/drawing/2014/main" id="{B03AF8D5-ABBD-4D91-97FD-A1D68E0BA690}"/>
              </a:ext>
            </a:extLst>
          </p:cNvPr>
          <p:cNvSpPr txBox="1"/>
          <p:nvPr/>
        </p:nvSpPr>
        <p:spPr>
          <a:xfrm>
            <a:off x="719138" y="4922083"/>
            <a:ext cx="7972425" cy="158491"/>
          </a:xfrm>
          <a:prstGeom prst="rect">
            <a:avLst/>
          </a:prstGeom>
          <a:noFill/>
        </p:spPr>
        <p:txBody>
          <a:bodyPr wrap="square" lIns="0" tIns="27418" rIns="0" bIns="0" rtlCol="0">
            <a:noAutofit/>
          </a:bodyPr>
          <a:lstStyle/>
          <a:p>
            <a:pPr defTabSz="342728">
              <a:lnSpc>
                <a:spcPct val="85000"/>
              </a:lnSpc>
              <a:spcAft>
                <a:spcPts val="450"/>
              </a:spcAft>
              <a:buClr>
                <a:srgbClr val="27ACAA"/>
              </a:buClr>
              <a:buSzPct val="70000"/>
              <a:defRPr/>
            </a:pPr>
            <a:r>
              <a:rPr lang="en-US" sz="1050" kern="0" dirty="0">
                <a:solidFill>
                  <a:srgbClr val="FFFFFF"/>
                </a:solidFill>
                <a:latin typeface="+mj-lt"/>
                <a:cs typeface="Arial" panose="020B0604020202020204" pitchFamily="34" charset="0"/>
              </a:rPr>
              <a:t>Income tax applies in the resident state on all wages regardless of where earned. </a:t>
            </a:r>
          </a:p>
        </p:txBody>
      </p:sp>
      <p:sp>
        <p:nvSpPr>
          <p:cNvPr id="170" name="TextBox 169">
            <a:extLst>
              <a:ext uri="{FF2B5EF4-FFF2-40B4-BE49-F238E27FC236}">
                <a16:creationId xmlns:a16="http://schemas.microsoft.com/office/drawing/2014/main" id="{5B0A2500-F4CD-49DA-A3E8-13964231C8E0}"/>
              </a:ext>
            </a:extLst>
          </p:cNvPr>
          <p:cNvSpPr txBox="1"/>
          <p:nvPr/>
        </p:nvSpPr>
        <p:spPr>
          <a:xfrm>
            <a:off x="719138" y="5923448"/>
            <a:ext cx="7972425" cy="158491"/>
          </a:xfrm>
          <a:prstGeom prst="rect">
            <a:avLst/>
          </a:prstGeom>
          <a:noFill/>
        </p:spPr>
        <p:txBody>
          <a:bodyPr wrap="square" lIns="0" tIns="27418" rIns="0" bIns="0" rtlCol="0">
            <a:spAutoFit/>
          </a:bodyPr>
          <a:lstStyle/>
          <a:p>
            <a:pPr defTabSz="342728">
              <a:lnSpc>
                <a:spcPct val="85000"/>
              </a:lnSpc>
              <a:spcAft>
                <a:spcPts val="450"/>
              </a:spcAft>
              <a:buClr>
                <a:srgbClr val="27ACAA"/>
              </a:buClr>
              <a:buSzPct val="70000"/>
              <a:defRPr/>
            </a:pPr>
            <a:r>
              <a:rPr lang="en-US" sz="1000" kern="0" dirty="0">
                <a:solidFill>
                  <a:srgbClr val="FFFFFF"/>
                </a:solidFill>
                <a:latin typeface="+mj-lt"/>
                <a:cs typeface="Arial" panose="020B0604020202020204" pitchFamily="34" charset="0"/>
              </a:rPr>
              <a:t>Nonresident income tax applies only to the portion of wages earned in the state.</a:t>
            </a:r>
          </a:p>
        </p:txBody>
      </p:sp>
      <p:sp>
        <p:nvSpPr>
          <p:cNvPr id="159" name="Oval 158">
            <a:extLst>
              <a:ext uri="{FF2B5EF4-FFF2-40B4-BE49-F238E27FC236}">
                <a16:creationId xmlns:a16="http://schemas.microsoft.com/office/drawing/2014/main" id="{E6C80A3D-0FE9-4075-A88C-86B75DFF6F0A}"/>
              </a:ext>
            </a:extLst>
          </p:cNvPr>
          <p:cNvSpPr/>
          <p:nvPr/>
        </p:nvSpPr>
        <p:spPr>
          <a:xfrm>
            <a:off x="452768" y="4911066"/>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endParaRPr lang="en-IN" sz="1200" kern="0" dirty="0">
              <a:solidFill>
                <a:srgbClr val="FFE600"/>
              </a:solidFill>
              <a:latin typeface="+mj-lt"/>
            </a:endParaRPr>
          </a:p>
        </p:txBody>
      </p:sp>
      <p:sp>
        <p:nvSpPr>
          <p:cNvPr id="5" name="Title 4">
            <a:extLst>
              <a:ext uri="{FF2B5EF4-FFF2-40B4-BE49-F238E27FC236}">
                <a16:creationId xmlns:a16="http://schemas.microsoft.com/office/drawing/2014/main" id="{A3989DE1-985E-4DA6-8677-C9DC12495C1D}"/>
              </a:ext>
            </a:extLst>
          </p:cNvPr>
          <p:cNvSpPr>
            <a:spLocks noGrp="1"/>
          </p:cNvSpPr>
          <p:nvPr>
            <p:ph type="title"/>
          </p:nvPr>
        </p:nvSpPr>
        <p:spPr>
          <a:xfrm>
            <a:off x="457200" y="293688"/>
            <a:ext cx="8229600" cy="590550"/>
          </a:xfrm>
        </p:spPr>
        <p:txBody>
          <a:bodyPr vert="horz">
            <a:noAutofit/>
          </a:bodyPr>
          <a:lstStyle/>
          <a:p>
            <a:r>
              <a:rPr lang="en-US" dirty="0"/>
              <a:t>Full-time remote worker </a:t>
            </a:r>
            <a:br>
              <a:rPr lang="en-US" dirty="0"/>
            </a:br>
            <a:endParaRPr lang="en-US" dirty="0"/>
          </a:p>
        </p:txBody>
      </p:sp>
      <p:cxnSp>
        <p:nvCxnSpPr>
          <p:cNvPr id="147" name="Connector: Elbow 146">
            <a:extLst>
              <a:ext uri="{FF2B5EF4-FFF2-40B4-BE49-F238E27FC236}">
                <a16:creationId xmlns:a16="http://schemas.microsoft.com/office/drawing/2014/main" id="{108DBC6C-8669-4E09-9337-4D51AB75BE4A}"/>
              </a:ext>
            </a:extLst>
          </p:cNvPr>
          <p:cNvCxnSpPr>
            <a:cxnSpLocks/>
            <a:stCxn id="19" idx="6"/>
            <a:endCxn id="78" idx="2"/>
          </p:cNvCxnSpPr>
          <p:nvPr/>
        </p:nvCxnSpPr>
        <p:spPr>
          <a:xfrm>
            <a:off x="2740818" y="1802539"/>
            <a:ext cx="3662363" cy="0"/>
          </a:xfrm>
          <a:prstGeom prst="straightConnector1">
            <a:avLst/>
          </a:prstGeom>
          <a:noFill/>
          <a:ln w="9525" cap="flat" cmpd="sng" algn="ctr">
            <a:solidFill>
              <a:srgbClr val="C4C4CD"/>
            </a:solidFill>
            <a:prstDash val="dash"/>
          </a:ln>
          <a:effectLst/>
        </p:spPr>
      </p:cxnSp>
      <p:grpSp>
        <p:nvGrpSpPr>
          <p:cNvPr id="84" name="Group 83">
            <a:extLst>
              <a:ext uri="{FF2B5EF4-FFF2-40B4-BE49-F238E27FC236}">
                <a16:creationId xmlns:a16="http://schemas.microsoft.com/office/drawing/2014/main" id="{C9C3ABF8-4419-4DD4-9DDD-E09B02595C01}"/>
              </a:ext>
            </a:extLst>
          </p:cNvPr>
          <p:cNvGrpSpPr/>
          <p:nvPr/>
        </p:nvGrpSpPr>
        <p:grpSpPr>
          <a:xfrm>
            <a:off x="3994117" y="1189059"/>
            <a:ext cx="1335820" cy="1150760"/>
            <a:chOff x="3994117" y="1189059"/>
            <a:chExt cx="1335820" cy="1150760"/>
          </a:xfrm>
        </p:grpSpPr>
        <p:sp>
          <p:nvSpPr>
            <p:cNvPr id="189" name="Diamond 188">
              <a:extLst>
                <a:ext uri="{FF2B5EF4-FFF2-40B4-BE49-F238E27FC236}">
                  <a16:creationId xmlns:a16="http://schemas.microsoft.com/office/drawing/2014/main" id="{60F2FBAA-C9D1-45CF-B684-F4B7B0FF1A52}"/>
                </a:ext>
              </a:extLst>
            </p:cNvPr>
            <p:cNvSpPr/>
            <p:nvPr/>
          </p:nvSpPr>
          <p:spPr>
            <a:xfrm>
              <a:off x="4086096" y="1189059"/>
              <a:ext cx="1151863" cy="927443"/>
            </a:xfrm>
            <a:prstGeom prst="diamond">
              <a:avLst/>
            </a:prstGeom>
            <a:solidFill>
              <a:srgbClr val="FFE600"/>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txBody>
            <a:bodyPr rtlCol="0" anchor="t" anchorCtr="0"/>
            <a:lstStyle/>
            <a:p>
              <a:pPr algn="ctr" defTabSz="513818">
                <a:defRPr/>
              </a:pPr>
              <a:endParaRPr lang="en-IN" sz="1200" b="1" kern="0" dirty="0">
                <a:solidFill>
                  <a:schemeClr val="bg1"/>
                </a:solidFill>
                <a:latin typeface="+mj-lt"/>
              </a:endParaRPr>
            </a:p>
          </p:txBody>
        </p:sp>
        <p:sp>
          <p:nvSpPr>
            <p:cNvPr id="190" name="Diamond 189">
              <a:extLst>
                <a:ext uri="{FF2B5EF4-FFF2-40B4-BE49-F238E27FC236}">
                  <a16:creationId xmlns:a16="http://schemas.microsoft.com/office/drawing/2014/main" id="{185805D9-ABCF-48EF-AF7D-BE132FE724D2}"/>
                </a:ext>
              </a:extLst>
            </p:cNvPr>
            <p:cNvSpPr/>
            <p:nvPr/>
          </p:nvSpPr>
          <p:spPr>
            <a:xfrm>
              <a:off x="3994117" y="1264260"/>
              <a:ext cx="1335820" cy="1075559"/>
            </a:xfrm>
            <a:prstGeom prst="diamond">
              <a:avLst/>
            </a:prstGeom>
            <a:solidFill>
              <a:srgbClr val="747480"/>
            </a:solidFill>
            <a:ln w="9525" cap="flat" cmpd="sng" algn="ctr">
              <a:noFill/>
              <a:prstDash val="solid"/>
            </a:ln>
            <a:effectLst/>
          </p:spPr>
          <p:txBody>
            <a:bodyPr rtlCol="0" anchor="t" anchorCtr="0"/>
            <a:lstStyle/>
            <a:p>
              <a:pPr algn="ctr" defTabSz="513818">
                <a:defRPr/>
              </a:pPr>
              <a:endParaRPr lang="en-IN" sz="1200" b="1" kern="0" dirty="0">
                <a:solidFill>
                  <a:schemeClr val="bg1"/>
                </a:solidFill>
                <a:latin typeface="+mj-lt"/>
              </a:endParaRPr>
            </a:p>
          </p:txBody>
        </p:sp>
        <p:sp>
          <p:nvSpPr>
            <p:cNvPr id="188" name="Rectangle 187">
              <a:extLst>
                <a:ext uri="{FF2B5EF4-FFF2-40B4-BE49-F238E27FC236}">
                  <a16:creationId xmlns:a16="http://schemas.microsoft.com/office/drawing/2014/main" id="{1E7987AE-3869-423C-B4D7-EA69494EBB78}"/>
                </a:ext>
              </a:extLst>
            </p:cNvPr>
            <p:cNvSpPr/>
            <p:nvPr/>
          </p:nvSpPr>
          <p:spPr>
            <a:xfrm>
              <a:off x="4032016" y="1573939"/>
              <a:ext cx="1260023" cy="461665"/>
            </a:xfrm>
            <a:prstGeom prst="rect">
              <a:avLst/>
            </a:prstGeom>
          </p:spPr>
          <p:txBody>
            <a:bodyPr wrap="square">
              <a:spAutoFit/>
            </a:bodyPr>
            <a:lstStyle/>
            <a:p>
              <a:pPr algn="ctr" defTabSz="334569">
                <a:defRPr/>
              </a:pPr>
              <a:r>
                <a:rPr lang="en-US" sz="1200" b="1" kern="0" dirty="0">
                  <a:solidFill>
                    <a:schemeClr val="bg1"/>
                  </a:solidFill>
                  <a:latin typeface="+mj-lt"/>
                  <a:cs typeface="Arial" panose="020B0604020202020204" pitchFamily="34" charset="0"/>
                </a:rPr>
                <a:t>Work from home 100% </a:t>
              </a:r>
            </a:p>
          </p:txBody>
        </p:sp>
      </p:grpSp>
      <p:sp>
        <p:nvSpPr>
          <p:cNvPr id="151" name="Text Box 9">
            <a:extLst>
              <a:ext uri="{FF2B5EF4-FFF2-40B4-BE49-F238E27FC236}">
                <a16:creationId xmlns:a16="http://schemas.microsoft.com/office/drawing/2014/main" id="{2EC12782-D282-472C-95E6-6125882D9838}"/>
              </a:ext>
            </a:extLst>
          </p:cNvPr>
          <p:cNvSpPr txBox="1">
            <a:spLocks noChangeArrowheads="1"/>
          </p:cNvSpPr>
          <p:nvPr/>
        </p:nvSpPr>
        <p:spPr bwMode="auto">
          <a:xfrm>
            <a:off x="457200" y="2613369"/>
            <a:ext cx="3995737" cy="332124"/>
          </a:xfrm>
          <a:prstGeom prst="rect">
            <a:avLst/>
          </a:prstGeom>
          <a:solidFill>
            <a:srgbClr val="FFE600"/>
          </a:solidFill>
          <a:ln w="9525">
            <a:noFill/>
            <a:miter lim="800000"/>
            <a:headEnd/>
            <a:tailEnd/>
          </a:ln>
        </p:spPr>
        <p:txBody>
          <a:bodyPr lIns="35225" tIns="35225" rIns="35225" bIns="35225"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16089">
              <a:defRPr>
                <a:uFillTx/>
              </a:defRPr>
            </a:pPr>
            <a:r>
              <a:rPr lang="en-IN" sz="1200" b="1" dirty="0">
                <a:uFill>
                  <a:solidFill>
                    <a:srgbClr val="FFFFFF"/>
                  </a:solidFill>
                </a:uFill>
                <a:latin typeface="+mj-lt"/>
                <a:ea typeface="EYInterstate Regular"/>
                <a:cs typeface="Arial" panose="020B0604020202020204" pitchFamily="34" charset="0"/>
              </a:rPr>
              <a:t>This is the work state </a:t>
            </a:r>
          </a:p>
        </p:txBody>
      </p:sp>
      <p:sp>
        <p:nvSpPr>
          <p:cNvPr id="152" name="TextBox 151">
            <a:extLst>
              <a:ext uri="{FF2B5EF4-FFF2-40B4-BE49-F238E27FC236}">
                <a16:creationId xmlns:a16="http://schemas.microsoft.com/office/drawing/2014/main" id="{8D2AEA4E-FDA5-4847-ACDF-B4825DCA44DF}"/>
              </a:ext>
            </a:extLst>
          </p:cNvPr>
          <p:cNvSpPr txBox="1"/>
          <p:nvPr/>
        </p:nvSpPr>
        <p:spPr>
          <a:xfrm>
            <a:off x="1485456" y="1142684"/>
            <a:ext cx="1939224" cy="183127"/>
          </a:xfrm>
          <a:prstGeom prst="rect">
            <a:avLst/>
          </a:prstGeom>
          <a:noFill/>
        </p:spPr>
        <p:txBody>
          <a:bodyPr wrap="square" lIns="0" tIns="0" rIns="0" bIns="0" rtlCol="0" anchor="t" anchorCtr="1">
            <a:spAutoFit/>
          </a:bodyPr>
          <a:lstStyle/>
          <a:p>
            <a:pPr algn="ctr" defTabSz="342728">
              <a:lnSpc>
                <a:spcPct val="85000"/>
              </a:lnSpc>
              <a:spcAft>
                <a:spcPts val="450"/>
              </a:spcAft>
              <a:buClr>
                <a:srgbClr val="27ACAA"/>
              </a:buClr>
              <a:buSzPct val="70000"/>
              <a:defRPr/>
            </a:pPr>
            <a:r>
              <a:rPr lang="en-US" sz="1400" b="1" kern="0" dirty="0">
                <a:solidFill>
                  <a:schemeClr val="bg1"/>
                </a:solidFill>
                <a:latin typeface="+mj-lt"/>
                <a:cs typeface="Arial" panose="020B0604020202020204" pitchFamily="34" charset="0"/>
              </a:rPr>
              <a:t>Home office </a:t>
            </a:r>
          </a:p>
        </p:txBody>
      </p:sp>
      <p:sp>
        <p:nvSpPr>
          <p:cNvPr id="153" name="TextBox 152">
            <a:extLst>
              <a:ext uri="{FF2B5EF4-FFF2-40B4-BE49-F238E27FC236}">
                <a16:creationId xmlns:a16="http://schemas.microsoft.com/office/drawing/2014/main" id="{A491FC3A-8033-4D0E-B506-83222B7CAA1C}"/>
              </a:ext>
            </a:extLst>
          </p:cNvPr>
          <p:cNvSpPr txBox="1"/>
          <p:nvPr/>
        </p:nvSpPr>
        <p:spPr>
          <a:xfrm>
            <a:off x="5719319" y="1129320"/>
            <a:ext cx="1939224" cy="183127"/>
          </a:xfrm>
          <a:prstGeom prst="rect">
            <a:avLst/>
          </a:prstGeom>
          <a:noFill/>
        </p:spPr>
        <p:txBody>
          <a:bodyPr wrap="square" lIns="0" tIns="0" rIns="0" bIns="0" rtlCol="0" anchor="t" anchorCtr="0">
            <a:spAutoFit/>
          </a:bodyPr>
          <a:lstStyle/>
          <a:p>
            <a:pPr algn="ctr" defTabSz="342728">
              <a:lnSpc>
                <a:spcPct val="85000"/>
              </a:lnSpc>
              <a:spcAft>
                <a:spcPts val="450"/>
              </a:spcAft>
              <a:buClr>
                <a:srgbClr val="27ACAA"/>
              </a:buClr>
              <a:buSzPct val="70000"/>
              <a:defRPr/>
            </a:pPr>
            <a:r>
              <a:rPr lang="en-US" sz="1400" b="1" kern="0" dirty="0">
                <a:solidFill>
                  <a:schemeClr val="bg1"/>
                </a:solidFill>
                <a:latin typeface="+mj-lt"/>
                <a:cs typeface="Arial" panose="020B0604020202020204" pitchFamily="34" charset="0"/>
              </a:rPr>
              <a:t>Employer office</a:t>
            </a:r>
          </a:p>
        </p:txBody>
      </p:sp>
      <p:cxnSp>
        <p:nvCxnSpPr>
          <p:cNvPr id="155" name="Straight Connector 154">
            <a:extLst>
              <a:ext uri="{FF2B5EF4-FFF2-40B4-BE49-F238E27FC236}">
                <a16:creationId xmlns:a16="http://schemas.microsoft.com/office/drawing/2014/main" id="{3334D9AD-AF89-441F-AD4D-0E0E41E971C6}"/>
              </a:ext>
            </a:extLst>
          </p:cNvPr>
          <p:cNvCxnSpPr>
            <a:cxnSpLocks/>
            <a:stCxn id="78" idx="4"/>
            <a:endCxn id="156" idx="0"/>
          </p:cNvCxnSpPr>
          <p:nvPr/>
        </p:nvCxnSpPr>
        <p:spPr>
          <a:xfrm>
            <a:off x="6688931" y="2088289"/>
            <a:ext cx="1" cy="527321"/>
          </a:xfrm>
          <a:prstGeom prst="line">
            <a:avLst/>
          </a:prstGeom>
          <a:noFill/>
          <a:ln w="9525" cap="flat" cmpd="sng" algn="ctr">
            <a:solidFill>
              <a:srgbClr val="C4C4CD"/>
            </a:solidFill>
            <a:prstDash val="solid"/>
            <a:tailEnd type="oval"/>
          </a:ln>
          <a:effectLst/>
        </p:spPr>
      </p:cxnSp>
      <p:cxnSp>
        <p:nvCxnSpPr>
          <p:cNvPr id="172" name="Straight Connector 171">
            <a:extLst>
              <a:ext uri="{FF2B5EF4-FFF2-40B4-BE49-F238E27FC236}">
                <a16:creationId xmlns:a16="http://schemas.microsoft.com/office/drawing/2014/main" id="{BE776FD7-B2FF-4A42-8380-69A80CE05137}"/>
              </a:ext>
            </a:extLst>
          </p:cNvPr>
          <p:cNvCxnSpPr>
            <a:cxnSpLocks/>
            <a:stCxn id="180" idx="2"/>
            <a:endCxn id="175" idx="0"/>
          </p:cNvCxnSpPr>
          <p:nvPr/>
        </p:nvCxnSpPr>
        <p:spPr>
          <a:xfrm>
            <a:off x="5614543" y="3601160"/>
            <a:ext cx="0" cy="194084"/>
          </a:xfrm>
          <a:prstGeom prst="line">
            <a:avLst/>
          </a:prstGeom>
          <a:noFill/>
          <a:ln w="9525" cap="flat" cmpd="sng" algn="ctr">
            <a:solidFill>
              <a:srgbClr val="C4C4CD"/>
            </a:solidFill>
            <a:prstDash val="solid"/>
            <a:tailEnd type="oval"/>
          </a:ln>
          <a:effectLst/>
        </p:spPr>
      </p:cxnSp>
      <p:sp>
        <p:nvSpPr>
          <p:cNvPr id="180" name="Diamond 179">
            <a:extLst>
              <a:ext uri="{FF2B5EF4-FFF2-40B4-BE49-F238E27FC236}">
                <a16:creationId xmlns:a16="http://schemas.microsoft.com/office/drawing/2014/main" id="{4BB7D9A7-C388-475F-89D7-04C1A5C06C2A}"/>
              </a:ext>
            </a:extLst>
          </p:cNvPr>
          <p:cNvSpPr/>
          <p:nvPr/>
        </p:nvSpPr>
        <p:spPr>
          <a:xfrm>
            <a:off x="5306525" y="3148678"/>
            <a:ext cx="616036" cy="452482"/>
          </a:xfrm>
          <a:prstGeom prst="diamond">
            <a:avLst/>
          </a:prstGeom>
          <a:solidFill>
            <a:srgbClr val="FFE600"/>
          </a:solidFill>
          <a:ln w="9525" cap="flat" cmpd="sng" algn="ctr">
            <a:noFill/>
            <a:prstDash val="solid"/>
          </a:ln>
          <a:effectLst/>
        </p:spPr>
        <p:txBody>
          <a:bodyPr wrap="none" rtlCol="0" anchor="ctr" anchorCtr="0">
            <a:noAutofit/>
          </a:bodyPr>
          <a:lstStyle/>
          <a:p>
            <a:pPr algn="ctr" defTabSz="342728">
              <a:defRPr/>
            </a:pPr>
            <a:r>
              <a:rPr lang="en-US" sz="1200" kern="0" dirty="0">
                <a:latin typeface="+mj-lt"/>
              </a:rPr>
              <a:t>Yes</a:t>
            </a:r>
          </a:p>
        </p:txBody>
      </p:sp>
      <p:sp>
        <p:nvSpPr>
          <p:cNvPr id="178" name="Diamond 177">
            <a:extLst>
              <a:ext uri="{FF2B5EF4-FFF2-40B4-BE49-F238E27FC236}">
                <a16:creationId xmlns:a16="http://schemas.microsoft.com/office/drawing/2014/main" id="{5892080B-C9C8-4D3B-B9A4-39B427A9B109}"/>
              </a:ext>
            </a:extLst>
          </p:cNvPr>
          <p:cNvSpPr/>
          <p:nvPr/>
        </p:nvSpPr>
        <p:spPr>
          <a:xfrm>
            <a:off x="7455302" y="3148678"/>
            <a:ext cx="616036" cy="452482"/>
          </a:xfrm>
          <a:prstGeom prst="diamond">
            <a:avLst/>
          </a:prstGeom>
          <a:solidFill>
            <a:srgbClr val="747480"/>
          </a:solidFill>
          <a:ln w="9525" cap="flat" cmpd="sng" algn="ctr">
            <a:noFill/>
            <a:prstDash val="solid"/>
          </a:ln>
          <a:effectLst/>
        </p:spPr>
        <p:txBody>
          <a:bodyPr wrap="none" rtlCol="0" anchor="ctr" anchorCtr="0">
            <a:noAutofit/>
          </a:bodyPr>
          <a:lstStyle/>
          <a:p>
            <a:pPr algn="ctr" defTabSz="342728">
              <a:defRPr/>
            </a:pPr>
            <a:r>
              <a:rPr lang="en-US" sz="1200" kern="0" dirty="0">
                <a:solidFill>
                  <a:schemeClr val="bg1"/>
                </a:solidFill>
                <a:latin typeface="+mj-lt"/>
              </a:rPr>
              <a:t>No</a:t>
            </a:r>
          </a:p>
        </p:txBody>
      </p:sp>
      <p:cxnSp>
        <p:nvCxnSpPr>
          <p:cNvPr id="177" name="Straight Connector 176">
            <a:extLst>
              <a:ext uri="{FF2B5EF4-FFF2-40B4-BE49-F238E27FC236}">
                <a16:creationId xmlns:a16="http://schemas.microsoft.com/office/drawing/2014/main" id="{D05AED51-28F9-43C6-86F4-B3392FE19905}"/>
              </a:ext>
            </a:extLst>
          </p:cNvPr>
          <p:cNvCxnSpPr>
            <a:cxnSpLocks/>
            <a:stCxn id="156" idx="2"/>
            <a:endCxn id="178" idx="0"/>
          </p:cNvCxnSpPr>
          <p:nvPr/>
        </p:nvCxnSpPr>
        <p:spPr>
          <a:xfrm rot="16200000" flipH="1">
            <a:off x="7125654" y="2511012"/>
            <a:ext cx="200944" cy="1074388"/>
          </a:xfrm>
          <a:prstGeom prst="bentConnector3">
            <a:avLst>
              <a:gd name="adj1" fmla="val 50000"/>
            </a:avLst>
          </a:prstGeom>
          <a:noFill/>
          <a:ln w="9525" cap="flat" cmpd="sng" algn="ctr">
            <a:solidFill>
              <a:srgbClr val="C4C4CD"/>
            </a:solidFill>
            <a:prstDash val="solid"/>
            <a:tailEnd type="oval"/>
          </a:ln>
          <a:effectLst/>
        </p:spPr>
      </p:cxnSp>
      <p:cxnSp>
        <p:nvCxnSpPr>
          <p:cNvPr id="14" name="Connector: Elbow 13">
            <a:extLst>
              <a:ext uri="{FF2B5EF4-FFF2-40B4-BE49-F238E27FC236}">
                <a16:creationId xmlns:a16="http://schemas.microsoft.com/office/drawing/2014/main" id="{618708B9-A4AA-4469-9EC7-BA3868F267BA}"/>
              </a:ext>
            </a:extLst>
          </p:cNvPr>
          <p:cNvCxnSpPr>
            <a:cxnSpLocks/>
            <a:stCxn id="151" idx="2"/>
            <a:endCxn id="182" idx="0"/>
          </p:cNvCxnSpPr>
          <p:nvPr/>
        </p:nvCxnSpPr>
        <p:spPr>
          <a:xfrm rot="5400000">
            <a:off x="1685749" y="2383909"/>
            <a:ext cx="207736" cy="1330904"/>
          </a:xfrm>
          <a:prstGeom prst="bentConnector3">
            <a:avLst>
              <a:gd name="adj1" fmla="val 50000"/>
            </a:avLst>
          </a:prstGeom>
          <a:noFill/>
          <a:ln w="9525" cap="flat" cmpd="sng" algn="ctr">
            <a:solidFill>
              <a:srgbClr val="C4C4CD"/>
            </a:solidFill>
            <a:prstDash val="solid"/>
            <a:tailEnd type="oval"/>
          </a:ln>
          <a:effectLst/>
        </p:spPr>
      </p:cxnSp>
      <p:cxnSp>
        <p:nvCxnSpPr>
          <p:cNvPr id="15" name="Straight Connector 14">
            <a:extLst>
              <a:ext uri="{FF2B5EF4-FFF2-40B4-BE49-F238E27FC236}">
                <a16:creationId xmlns:a16="http://schemas.microsoft.com/office/drawing/2014/main" id="{05D8BCC6-07C5-47FE-8913-C8EF4C4F6168}"/>
              </a:ext>
            </a:extLst>
          </p:cNvPr>
          <p:cNvCxnSpPr>
            <a:cxnSpLocks/>
          </p:cNvCxnSpPr>
          <p:nvPr/>
        </p:nvCxnSpPr>
        <p:spPr>
          <a:xfrm>
            <a:off x="457200" y="5141292"/>
            <a:ext cx="8234363"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0F19447-24FD-451C-BEA1-7BD9C8479EF9}"/>
              </a:ext>
            </a:extLst>
          </p:cNvPr>
          <p:cNvCxnSpPr>
            <a:cxnSpLocks/>
          </p:cNvCxnSpPr>
          <p:nvPr/>
        </p:nvCxnSpPr>
        <p:spPr>
          <a:xfrm>
            <a:off x="457200" y="5421219"/>
            <a:ext cx="8234363"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F7DACFC-C18B-4D9A-85A7-EDE865ABC18E}"/>
              </a:ext>
            </a:extLst>
          </p:cNvPr>
          <p:cNvCxnSpPr>
            <a:cxnSpLocks/>
          </p:cNvCxnSpPr>
          <p:nvPr/>
        </p:nvCxnSpPr>
        <p:spPr>
          <a:xfrm>
            <a:off x="457200" y="5862728"/>
            <a:ext cx="8234363"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6D424A5-9819-45D3-B3DE-48120B9CA851}"/>
              </a:ext>
            </a:extLst>
          </p:cNvPr>
          <p:cNvSpPr/>
          <p:nvPr/>
        </p:nvSpPr>
        <p:spPr>
          <a:xfrm>
            <a:off x="452768" y="5170622"/>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p>
        </p:txBody>
      </p:sp>
      <p:sp>
        <p:nvSpPr>
          <p:cNvPr id="69" name="Oval 68">
            <a:extLst>
              <a:ext uri="{FF2B5EF4-FFF2-40B4-BE49-F238E27FC236}">
                <a16:creationId xmlns:a16="http://schemas.microsoft.com/office/drawing/2014/main" id="{7ACA5024-88D2-4B78-9A6D-B94D7870F96A}"/>
              </a:ext>
            </a:extLst>
          </p:cNvPr>
          <p:cNvSpPr/>
          <p:nvPr/>
        </p:nvSpPr>
        <p:spPr>
          <a:xfrm>
            <a:off x="452768" y="5539157"/>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p>
        </p:txBody>
      </p:sp>
      <p:sp>
        <p:nvSpPr>
          <p:cNvPr id="70" name="Oval 69">
            <a:extLst>
              <a:ext uri="{FF2B5EF4-FFF2-40B4-BE49-F238E27FC236}">
                <a16:creationId xmlns:a16="http://schemas.microsoft.com/office/drawing/2014/main" id="{CF0BEBA3-939A-4529-BC45-2253AE752DDB}"/>
              </a:ext>
            </a:extLst>
          </p:cNvPr>
          <p:cNvSpPr/>
          <p:nvPr/>
        </p:nvSpPr>
        <p:spPr>
          <a:xfrm>
            <a:off x="452768" y="5887378"/>
            <a:ext cx="205633" cy="205633"/>
          </a:xfrm>
          <a:prstGeom prst="ellipse">
            <a:avLst/>
          </a:prstGeom>
          <a:solidFill>
            <a:srgbClr val="747480"/>
          </a:solidFill>
          <a:ln w="25400" cap="flat" cmpd="sng" algn="ctr">
            <a:noFill/>
            <a:prstDash val="solid"/>
          </a:ln>
          <a:effectLst/>
        </p:spPr>
        <p:txBody>
          <a:bodyPr rtlCol="0" anchor="ctr"/>
          <a:lstStyle/>
          <a:p>
            <a:pPr algn="ctr" defTabSz="685115">
              <a:defRPr/>
            </a:pPr>
            <a:r>
              <a:rPr lang="en-US" sz="1200" kern="0" dirty="0">
                <a:solidFill>
                  <a:srgbClr val="FFE600"/>
                </a:solidFill>
                <a:latin typeface="+mj-lt"/>
                <a:cs typeface="Arial" panose="020B0604020202020204" pitchFamily="34" charset="0"/>
                <a:sym typeface="Wingdings" panose="05000000000000000000" pitchFamily="2" charset="2"/>
              </a:rPr>
              <a:t></a:t>
            </a:r>
          </a:p>
        </p:txBody>
      </p:sp>
      <p:sp>
        <p:nvSpPr>
          <p:cNvPr id="19" name="Oval 18">
            <a:extLst>
              <a:ext uri="{FF2B5EF4-FFF2-40B4-BE49-F238E27FC236}">
                <a16:creationId xmlns:a16="http://schemas.microsoft.com/office/drawing/2014/main" id="{0A9F1F01-66AE-4578-A446-6639EC3C6259}"/>
              </a:ext>
            </a:extLst>
          </p:cNvPr>
          <p:cNvSpPr/>
          <p:nvPr/>
        </p:nvSpPr>
        <p:spPr>
          <a:xfrm>
            <a:off x="2169318" y="1516789"/>
            <a:ext cx="571500" cy="5715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2000" b="1" dirty="0">
                <a:solidFill>
                  <a:schemeClr val="tx1"/>
                </a:solidFill>
              </a:rPr>
              <a:t>1</a:t>
            </a:r>
          </a:p>
        </p:txBody>
      </p:sp>
      <p:sp>
        <p:nvSpPr>
          <p:cNvPr id="78" name="Oval 77">
            <a:extLst>
              <a:ext uri="{FF2B5EF4-FFF2-40B4-BE49-F238E27FC236}">
                <a16:creationId xmlns:a16="http://schemas.microsoft.com/office/drawing/2014/main" id="{27755952-99C0-4A10-83BD-A0063DC29BC5}"/>
              </a:ext>
            </a:extLst>
          </p:cNvPr>
          <p:cNvSpPr/>
          <p:nvPr/>
        </p:nvSpPr>
        <p:spPr>
          <a:xfrm>
            <a:off x="6403181" y="1516789"/>
            <a:ext cx="571500" cy="571500"/>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2000" b="1" dirty="0">
                <a:solidFill>
                  <a:schemeClr val="tx1"/>
                </a:solidFill>
              </a:rPr>
              <a:t>2</a:t>
            </a:r>
          </a:p>
        </p:txBody>
      </p:sp>
      <p:cxnSp>
        <p:nvCxnSpPr>
          <p:cNvPr id="82" name="Connector: Elbow 81">
            <a:extLst>
              <a:ext uri="{FF2B5EF4-FFF2-40B4-BE49-F238E27FC236}">
                <a16:creationId xmlns:a16="http://schemas.microsoft.com/office/drawing/2014/main" id="{1D4BD108-4C8F-4389-9082-43C824185647}"/>
              </a:ext>
            </a:extLst>
          </p:cNvPr>
          <p:cNvCxnSpPr>
            <a:cxnSpLocks/>
            <a:stCxn id="151" idx="2"/>
            <a:endCxn id="183" idx="0"/>
          </p:cNvCxnSpPr>
          <p:nvPr/>
        </p:nvCxnSpPr>
        <p:spPr>
          <a:xfrm rot="16200000" flipH="1">
            <a:off x="3023347" y="2377214"/>
            <a:ext cx="203185" cy="1339741"/>
          </a:xfrm>
          <a:prstGeom prst="bentConnector3">
            <a:avLst>
              <a:gd name="adj1" fmla="val 50000"/>
            </a:avLst>
          </a:prstGeom>
          <a:noFill/>
          <a:ln w="9525" cap="flat" cmpd="sng" algn="ctr">
            <a:solidFill>
              <a:srgbClr val="C4C4CD"/>
            </a:solidFill>
            <a:prstDash val="solid"/>
            <a:tailEnd type="oval"/>
          </a:ln>
          <a:effectLst/>
        </p:spPr>
      </p:cxnSp>
      <p:cxnSp>
        <p:nvCxnSpPr>
          <p:cNvPr id="90" name="Straight Connector 89">
            <a:extLst>
              <a:ext uri="{FF2B5EF4-FFF2-40B4-BE49-F238E27FC236}">
                <a16:creationId xmlns:a16="http://schemas.microsoft.com/office/drawing/2014/main" id="{F65AF9BE-D9A9-49C8-965B-727CFEE89E76}"/>
              </a:ext>
            </a:extLst>
          </p:cNvPr>
          <p:cNvCxnSpPr>
            <a:cxnSpLocks/>
            <a:stCxn id="156" idx="2"/>
            <a:endCxn id="180" idx="0"/>
          </p:cNvCxnSpPr>
          <p:nvPr/>
        </p:nvCxnSpPr>
        <p:spPr>
          <a:xfrm rot="5400000">
            <a:off x="6051266" y="2511012"/>
            <a:ext cx="200944" cy="1074389"/>
          </a:xfrm>
          <a:prstGeom prst="bentConnector3">
            <a:avLst>
              <a:gd name="adj1" fmla="val 50000"/>
            </a:avLst>
          </a:prstGeom>
          <a:noFill/>
          <a:ln w="9525" cap="flat" cmpd="sng" algn="ctr">
            <a:solidFill>
              <a:srgbClr val="C4C4CD"/>
            </a:solidFill>
            <a:prstDash val="solid"/>
            <a:tailEnd type="oval"/>
          </a:ln>
          <a:effectLst/>
        </p:spPr>
      </p:cxnSp>
      <p:cxnSp>
        <p:nvCxnSpPr>
          <p:cNvPr id="101" name="Straight Connector 100">
            <a:extLst>
              <a:ext uri="{FF2B5EF4-FFF2-40B4-BE49-F238E27FC236}">
                <a16:creationId xmlns:a16="http://schemas.microsoft.com/office/drawing/2014/main" id="{51126E37-8958-4535-B937-DA6BB01DAF72}"/>
              </a:ext>
            </a:extLst>
          </p:cNvPr>
          <p:cNvCxnSpPr>
            <a:cxnSpLocks/>
            <a:stCxn id="19" idx="4"/>
            <a:endCxn id="151" idx="0"/>
          </p:cNvCxnSpPr>
          <p:nvPr/>
        </p:nvCxnSpPr>
        <p:spPr>
          <a:xfrm>
            <a:off x="2455068" y="2088289"/>
            <a:ext cx="1" cy="525080"/>
          </a:xfrm>
          <a:prstGeom prst="line">
            <a:avLst/>
          </a:prstGeom>
          <a:noFill/>
          <a:ln w="9525" cap="flat" cmpd="sng" algn="ctr">
            <a:solidFill>
              <a:srgbClr val="C4C4CD"/>
            </a:solidFill>
            <a:prstDash val="solid"/>
            <a:tailEnd type="oval"/>
          </a:ln>
          <a:effectLst/>
        </p:spPr>
      </p:cxnSp>
      <p:sp>
        <p:nvSpPr>
          <p:cNvPr id="133" name="Oval 132">
            <a:extLst>
              <a:ext uri="{FF2B5EF4-FFF2-40B4-BE49-F238E27FC236}">
                <a16:creationId xmlns:a16="http://schemas.microsoft.com/office/drawing/2014/main" id="{271F5C07-EDEB-42F5-8EE8-F11D4B5CF52F}"/>
              </a:ext>
            </a:extLst>
          </p:cNvPr>
          <p:cNvSpPr/>
          <p:nvPr/>
        </p:nvSpPr>
        <p:spPr>
          <a:xfrm>
            <a:off x="1669687" y="3228810"/>
            <a:ext cx="292218" cy="292218"/>
          </a:xfrm>
          <a:prstGeom prst="ellipse">
            <a:avLst/>
          </a:prstGeom>
          <a:solidFill>
            <a:srgbClr val="747480"/>
          </a:solidFill>
          <a:ln w="25400" cap="flat" cmpd="sng" algn="ctr">
            <a:noFill/>
            <a:prstDash val="solid"/>
          </a:ln>
          <a:effectLst/>
        </p:spPr>
        <p:txBody>
          <a:bodyPr rtlCol="0" anchor="ctr"/>
          <a:lstStyle/>
          <a:p>
            <a:pPr algn="ctr" defTabSz="685115">
              <a:defRPr/>
            </a:pPr>
            <a:r>
              <a:rPr lang="en-US" sz="1400" kern="0" dirty="0">
                <a:solidFill>
                  <a:srgbClr val="FFE600"/>
                </a:solidFill>
                <a:latin typeface="+mj-lt"/>
                <a:cs typeface="Arial" panose="020B0604020202020204" pitchFamily="34" charset="0"/>
                <a:sym typeface="Wingdings" panose="05000000000000000000" pitchFamily="2" charset="2"/>
              </a:rPr>
              <a:t></a:t>
            </a:r>
            <a:endParaRPr lang="en-IN" sz="1400" kern="0" dirty="0">
              <a:solidFill>
                <a:srgbClr val="FFE600"/>
              </a:solidFill>
              <a:latin typeface="+mj-lt"/>
            </a:endParaRPr>
          </a:p>
        </p:txBody>
      </p:sp>
      <p:sp>
        <p:nvSpPr>
          <p:cNvPr id="134" name="Oval 133">
            <a:extLst>
              <a:ext uri="{FF2B5EF4-FFF2-40B4-BE49-F238E27FC236}">
                <a16:creationId xmlns:a16="http://schemas.microsoft.com/office/drawing/2014/main" id="{8A7A3ED3-3F29-4711-8A9B-FE7D7ACA210D}"/>
              </a:ext>
            </a:extLst>
          </p:cNvPr>
          <p:cNvSpPr/>
          <p:nvPr/>
        </p:nvSpPr>
        <p:spPr>
          <a:xfrm>
            <a:off x="4378052" y="3228810"/>
            <a:ext cx="292218" cy="292218"/>
          </a:xfrm>
          <a:prstGeom prst="ellipse">
            <a:avLst/>
          </a:prstGeom>
          <a:solidFill>
            <a:srgbClr val="747480"/>
          </a:solidFill>
          <a:ln w="25400" cap="flat" cmpd="sng" algn="ctr">
            <a:noFill/>
            <a:prstDash val="solid"/>
          </a:ln>
          <a:effectLst/>
        </p:spPr>
        <p:txBody>
          <a:bodyPr rtlCol="0" anchor="ctr"/>
          <a:lstStyle/>
          <a:p>
            <a:pPr algn="ctr" defTabSz="685115">
              <a:defRPr/>
            </a:pPr>
            <a:r>
              <a:rPr lang="en-US" sz="1400" kern="0" dirty="0">
                <a:solidFill>
                  <a:srgbClr val="FFE600"/>
                </a:solidFill>
                <a:latin typeface="+mj-lt"/>
                <a:cs typeface="Arial" panose="020B0604020202020204" pitchFamily="34" charset="0"/>
                <a:sym typeface="Wingdings" panose="05000000000000000000" pitchFamily="2" charset="2"/>
              </a:rPr>
              <a:t></a:t>
            </a:r>
          </a:p>
        </p:txBody>
      </p:sp>
      <p:sp>
        <p:nvSpPr>
          <p:cNvPr id="135" name="Oval 134">
            <a:extLst>
              <a:ext uri="{FF2B5EF4-FFF2-40B4-BE49-F238E27FC236}">
                <a16:creationId xmlns:a16="http://schemas.microsoft.com/office/drawing/2014/main" id="{2868B633-06B5-4711-ACD4-15A1FC42D42E}"/>
              </a:ext>
            </a:extLst>
          </p:cNvPr>
          <p:cNvSpPr/>
          <p:nvPr/>
        </p:nvSpPr>
        <p:spPr>
          <a:xfrm>
            <a:off x="6217020" y="3870825"/>
            <a:ext cx="292218" cy="292218"/>
          </a:xfrm>
          <a:prstGeom prst="ellipse">
            <a:avLst/>
          </a:prstGeom>
          <a:solidFill>
            <a:srgbClr val="747480"/>
          </a:solidFill>
          <a:ln w="25400" cap="flat" cmpd="sng" algn="ctr">
            <a:noFill/>
            <a:prstDash val="solid"/>
          </a:ln>
          <a:effectLst/>
        </p:spPr>
        <p:txBody>
          <a:bodyPr rtlCol="0" anchor="ctr"/>
          <a:lstStyle/>
          <a:p>
            <a:pPr algn="ctr" defTabSz="685115">
              <a:defRPr/>
            </a:pPr>
            <a:r>
              <a:rPr lang="en-US" sz="1400" kern="0" dirty="0">
                <a:solidFill>
                  <a:srgbClr val="FFE600"/>
                </a:solidFill>
                <a:latin typeface="+mj-lt"/>
                <a:cs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407279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2BF0D75-5D66-4EC2-9941-1F17DCBE53D8}"/>
              </a:ext>
            </a:extLst>
          </p:cNvPr>
          <p:cNvGraphicFramePr>
            <a:graphicFrameLocks noChangeAspect="1"/>
          </p:cNvGraphicFramePr>
          <p:nvPr>
            <p:custDataLst>
              <p:tags r:id="rId1"/>
            </p:custDataLst>
            <p:extLst>
              <p:ext uri="{D42A27DB-BD31-4B8C-83A1-F6EECF244321}">
                <p14:modId xmlns:p14="http://schemas.microsoft.com/office/powerpoint/2010/main" val="2696281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62BF0D75-5D66-4EC2-9941-1F17DCBE53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FB2C7-7095-452C-9554-E3B52811C18B}"/>
              </a:ext>
            </a:extLst>
          </p:cNvPr>
          <p:cNvSpPr>
            <a:spLocks noGrp="1"/>
          </p:cNvSpPr>
          <p:nvPr>
            <p:ph type="title"/>
          </p:nvPr>
        </p:nvSpPr>
        <p:spPr>
          <a:xfrm>
            <a:off x="457201" y="255699"/>
            <a:ext cx="8229600" cy="590400"/>
          </a:xfrm>
        </p:spPr>
        <p:txBody>
          <a:bodyPr vert="horz"/>
          <a:lstStyle/>
          <a:p>
            <a:r>
              <a:rPr lang="en-US" dirty="0"/>
              <a:t>Polling question 6</a:t>
            </a:r>
          </a:p>
        </p:txBody>
      </p:sp>
      <p:sp>
        <p:nvSpPr>
          <p:cNvPr id="20" name="Title 1">
            <a:extLst>
              <a:ext uri="{FF2B5EF4-FFF2-40B4-BE49-F238E27FC236}">
                <a16:creationId xmlns:a16="http://schemas.microsoft.com/office/drawing/2014/main" id="{C84A24AF-921A-467C-BC78-0488267D3FAB}"/>
              </a:ext>
            </a:extLst>
          </p:cNvPr>
          <p:cNvSpPr txBox="1">
            <a:spLocks/>
          </p:cNvSpPr>
          <p:nvPr/>
        </p:nvSpPr>
        <p:spPr>
          <a:xfrm>
            <a:off x="1092201" y="1144035"/>
            <a:ext cx="7599362" cy="661720"/>
          </a:xfrm>
          <a:prstGeom prst="rect">
            <a:avLst/>
          </a:prstGeom>
        </p:spPr>
        <p:txBody>
          <a:bodyPr wrap="square" tIns="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Which of the following best describes the population of your organization’s workforce that work remote?</a:t>
            </a:r>
          </a:p>
        </p:txBody>
      </p:sp>
      <p:grpSp>
        <p:nvGrpSpPr>
          <p:cNvPr id="7" name="Group 6">
            <a:extLst>
              <a:ext uri="{FF2B5EF4-FFF2-40B4-BE49-F238E27FC236}">
                <a16:creationId xmlns:a16="http://schemas.microsoft.com/office/drawing/2014/main" id="{605ECF11-C7C5-B905-3235-F21C06D05F14}"/>
              </a:ext>
            </a:extLst>
          </p:cNvPr>
          <p:cNvGrpSpPr/>
          <p:nvPr/>
        </p:nvGrpSpPr>
        <p:grpSpPr>
          <a:xfrm>
            <a:off x="1055445" y="2070952"/>
            <a:ext cx="7636118" cy="738664"/>
            <a:chOff x="1055445" y="2070952"/>
            <a:chExt cx="7636118" cy="738664"/>
          </a:xfrm>
        </p:grpSpPr>
        <p:sp>
          <p:nvSpPr>
            <p:cNvPr id="19" name="Title 1">
              <a:extLst>
                <a:ext uri="{FF2B5EF4-FFF2-40B4-BE49-F238E27FC236}">
                  <a16:creationId xmlns:a16="http://schemas.microsoft.com/office/drawing/2014/main" id="{8EF1E9D2-482C-4E40-A37E-C5A858C3045C}"/>
                </a:ext>
              </a:extLst>
            </p:cNvPr>
            <p:cNvSpPr txBox="1">
              <a:spLocks/>
            </p:cNvSpPr>
            <p:nvPr/>
          </p:nvSpPr>
          <p:spPr>
            <a:xfrm>
              <a:off x="1537239" y="2070952"/>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The vast majority of employees work in the office and there are some remote workers on an exception basis.</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4" name="Oval 23">
              <a:extLst>
                <a:ext uri="{FF2B5EF4-FFF2-40B4-BE49-F238E27FC236}">
                  <a16:creationId xmlns:a16="http://schemas.microsoft.com/office/drawing/2014/main" id="{5BB77CE8-D88C-4C08-9244-24B898E75B5D}"/>
                </a:ext>
              </a:extLst>
            </p:cNvPr>
            <p:cNvSpPr/>
            <p:nvPr/>
          </p:nvSpPr>
          <p:spPr>
            <a:xfrm>
              <a:off x="1055445" y="226192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A</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5" name="Group 4">
            <a:extLst>
              <a:ext uri="{FF2B5EF4-FFF2-40B4-BE49-F238E27FC236}">
                <a16:creationId xmlns:a16="http://schemas.microsoft.com/office/drawing/2014/main" id="{A76D14AF-2974-D188-E0A2-3115A85391F1}"/>
              </a:ext>
            </a:extLst>
          </p:cNvPr>
          <p:cNvGrpSpPr/>
          <p:nvPr/>
        </p:nvGrpSpPr>
        <p:grpSpPr>
          <a:xfrm>
            <a:off x="1092201" y="3801690"/>
            <a:ext cx="7594598" cy="738664"/>
            <a:chOff x="1092201" y="3783022"/>
            <a:chExt cx="7594598" cy="738664"/>
          </a:xfrm>
        </p:grpSpPr>
        <p:sp>
          <p:nvSpPr>
            <p:cNvPr id="22" name="Title 1">
              <a:extLst>
                <a:ext uri="{FF2B5EF4-FFF2-40B4-BE49-F238E27FC236}">
                  <a16:creationId xmlns:a16="http://schemas.microsoft.com/office/drawing/2014/main" id="{96B97170-0690-4D0A-A2DD-2B0B7B52359D}"/>
                </a:ext>
              </a:extLst>
            </p:cNvPr>
            <p:cNvSpPr txBox="1">
              <a:spLocks/>
            </p:cNvSpPr>
            <p:nvPr/>
          </p:nvSpPr>
          <p:spPr>
            <a:xfrm>
              <a:off x="1532475" y="3783022"/>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Our organization is fully flexible and allows employees to work remote full time if they choose to do so.</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5" name="Oval 24">
              <a:extLst>
                <a:ext uri="{FF2B5EF4-FFF2-40B4-BE49-F238E27FC236}">
                  <a16:creationId xmlns:a16="http://schemas.microsoft.com/office/drawing/2014/main" id="{6B48BB70-DA5D-420A-935D-A159ECACBA7F}"/>
                </a:ext>
              </a:extLst>
            </p:cNvPr>
            <p:cNvSpPr/>
            <p:nvPr/>
          </p:nvSpPr>
          <p:spPr>
            <a:xfrm>
              <a:off x="1092201" y="397399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C</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6" name="Group 5">
            <a:extLst>
              <a:ext uri="{FF2B5EF4-FFF2-40B4-BE49-F238E27FC236}">
                <a16:creationId xmlns:a16="http://schemas.microsoft.com/office/drawing/2014/main" id="{7602C0DD-5BB4-982F-9842-8B659F657D53}"/>
              </a:ext>
            </a:extLst>
          </p:cNvPr>
          <p:cNvGrpSpPr/>
          <p:nvPr/>
        </p:nvGrpSpPr>
        <p:grpSpPr>
          <a:xfrm>
            <a:off x="1043651" y="2936321"/>
            <a:ext cx="7647912" cy="738664"/>
            <a:chOff x="1043651" y="2876601"/>
            <a:chExt cx="7647912" cy="738664"/>
          </a:xfrm>
        </p:grpSpPr>
        <p:sp>
          <p:nvSpPr>
            <p:cNvPr id="21" name="Title 1">
              <a:extLst>
                <a:ext uri="{FF2B5EF4-FFF2-40B4-BE49-F238E27FC236}">
                  <a16:creationId xmlns:a16="http://schemas.microsoft.com/office/drawing/2014/main" id="{F17208B1-6FB4-4E8B-A624-DCF2EE8CE750}"/>
                </a:ext>
              </a:extLst>
            </p:cNvPr>
            <p:cNvSpPr txBox="1">
              <a:spLocks/>
            </p:cNvSpPr>
            <p:nvPr/>
          </p:nvSpPr>
          <p:spPr>
            <a:xfrm>
              <a:off x="1537239" y="2876601"/>
              <a:ext cx="7154324" cy="738664"/>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Hybrid model where employees can choose to work remote one to three days a week. </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6" name="Oval 25">
              <a:extLst>
                <a:ext uri="{FF2B5EF4-FFF2-40B4-BE49-F238E27FC236}">
                  <a16:creationId xmlns:a16="http://schemas.microsoft.com/office/drawing/2014/main" id="{D09C2D47-8E32-4C9E-B66E-DDEE40921CA1}"/>
                </a:ext>
              </a:extLst>
            </p:cNvPr>
            <p:cNvSpPr/>
            <p:nvPr/>
          </p:nvSpPr>
          <p:spPr>
            <a:xfrm>
              <a:off x="1043651" y="3067577"/>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B</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4" name="Group 3">
            <a:extLst>
              <a:ext uri="{FF2B5EF4-FFF2-40B4-BE49-F238E27FC236}">
                <a16:creationId xmlns:a16="http://schemas.microsoft.com/office/drawing/2014/main" id="{C201CF86-B0C2-B2DB-B6C1-F64C83BF5A92}"/>
              </a:ext>
            </a:extLst>
          </p:cNvPr>
          <p:cNvGrpSpPr/>
          <p:nvPr/>
        </p:nvGrpSpPr>
        <p:grpSpPr>
          <a:xfrm>
            <a:off x="1092201" y="4667060"/>
            <a:ext cx="7594598" cy="461665"/>
            <a:chOff x="1092201" y="4726052"/>
            <a:chExt cx="7594598" cy="461665"/>
          </a:xfrm>
        </p:grpSpPr>
        <p:sp>
          <p:nvSpPr>
            <p:cNvPr id="23" name="Title 1">
              <a:extLst>
                <a:ext uri="{FF2B5EF4-FFF2-40B4-BE49-F238E27FC236}">
                  <a16:creationId xmlns:a16="http://schemas.microsoft.com/office/drawing/2014/main" id="{9FB77EC9-4179-4E39-805B-60737027820E}"/>
                </a:ext>
              </a:extLst>
            </p:cNvPr>
            <p:cNvSpPr txBox="1">
              <a:spLocks/>
            </p:cNvSpPr>
            <p:nvPr/>
          </p:nvSpPr>
          <p:spPr>
            <a:xfrm>
              <a:off x="1532475" y="4726052"/>
              <a:ext cx="7154324" cy="461665"/>
            </a:xfrm>
            <a:prstGeom prst="rect">
              <a:avLst/>
            </a:prstGeom>
          </p:spPr>
          <p:txBody>
            <a:bodyPr wrap="square" lIns="91440" tIns="91440" rIns="91440" bIns="91440">
              <a:sp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1800" dirty="0">
                  <a:solidFill>
                    <a:prstClr val="white"/>
                  </a:solidFill>
                </a:rPr>
                <a:t>Our organization is still working on its remote work policy.</a:t>
              </a:r>
              <a:endParaRPr kumimoji="0" lang="en-IN"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27" name="Oval 26">
              <a:extLst>
                <a:ext uri="{FF2B5EF4-FFF2-40B4-BE49-F238E27FC236}">
                  <a16:creationId xmlns:a16="http://schemas.microsoft.com/office/drawing/2014/main" id="{35241732-3401-4DCD-8924-090F6B9EA383}"/>
                </a:ext>
              </a:extLst>
            </p:cNvPr>
            <p:cNvSpPr/>
            <p:nvPr/>
          </p:nvSpPr>
          <p:spPr>
            <a:xfrm>
              <a:off x="1092201" y="4778528"/>
              <a:ext cx="356712" cy="356712"/>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E600"/>
                  </a:solidFill>
                  <a:effectLst/>
                  <a:uLnTx/>
                  <a:uFillTx/>
                  <a:latin typeface="EYInterstate Light"/>
                  <a:ea typeface="+mn-ea"/>
                  <a:cs typeface="+mn-cs"/>
                </a:rPr>
                <a:t>D</a:t>
              </a:r>
              <a:endParaRPr kumimoji="0" lang="en-US" b="1" i="0" u="none" strike="noStrike" kern="1200" cap="none" spc="0" normalizeH="0" baseline="0" noProof="0" dirty="0">
                <a:ln>
                  <a:noFill/>
                </a:ln>
                <a:solidFill>
                  <a:srgbClr val="2E2E38"/>
                </a:solidFill>
                <a:effectLst/>
                <a:uLnTx/>
                <a:uFillTx/>
                <a:latin typeface="EYInterstate Light"/>
                <a:ea typeface="+mn-ea"/>
                <a:cs typeface="+mn-cs"/>
              </a:endParaRPr>
            </a:p>
          </p:txBody>
        </p:sp>
      </p:grpSp>
      <p:sp>
        <p:nvSpPr>
          <p:cNvPr id="3" name="Rectangle 2">
            <a:extLst>
              <a:ext uri="{FF2B5EF4-FFF2-40B4-BE49-F238E27FC236}">
                <a16:creationId xmlns:a16="http://schemas.microsoft.com/office/drawing/2014/main" id="{33FEB26F-A378-30B3-C385-842DF3E56DF4}"/>
              </a:ext>
            </a:extLst>
          </p:cNvPr>
          <p:cNvSpPr/>
          <p:nvPr/>
        </p:nvSpPr>
        <p:spPr>
          <a:xfrm>
            <a:off x="457200" y="1133409"/>
            <a:ext cx="552173" cy="5521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E2E38"/>
                </a:solidFill>
                <a:effectLst/>
                <a:uLnTx/>
                <a:uFillTx/>
                <a:latin typeface="EYInterstate Light"/>
                <a:ea typeface="+mn-ea"/>
                <a:cs typeface="+mn-cs"/>
              </a:rPr>
              <a:t>Q</a:t>
            </a:r>
          </a:p>
        </p:txBody>
      </p:sp>
    </p:spTree>
    <p:extLst>
      <p:ext uri="{BB962C8B-B14F-4D97-AF65-F5344CB8AC3E}">
        <p14:creationId xmlns:p14="http://schemas.microsoft.com/office/powerpoint/2010/main" val="370710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D072B2-A5FE-455B-8126-4EF7C8BC39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21D072B2-A5FE-455B-8126-4EF7C8BC39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D06A0E33-5070-4B34-91D7-27D2203A8B22}"/>
              </a:ext>
            </a:extLst>
          </p:cNvPr>
          <p:cNvSpPr>
            <a:spLocks noGrp="1"/>
          </p:cNvSpPr>
          <p:nvPr>
            <p:ph type="title"/>
          </p:nvPr>
        </p:nvSpPr>
        <p:spPr>
          <a:xfrm>
            <a:off x="457201" y="294200"/>
            <a:ext cx="8229600" cy="590400"/>
          </a:xfrm>
        </p:spPr>
        <p:txBody>
          <a:bodyPr vert="horz"/>
          <a:lstStyle/>
          <a:p>
            <a:r>
              <a:rPr lang="en-US" dirty="0"/>
              <a:t>Does a remote worker create nexus for purposes beyond payroll taxes?</a:t>
            </a:r>
            <a:br>
              <a:rPr lang="en-US" dirty="0"/>
            </a:br>
            <a:endParaRPr lang="en-US" dirty="0"/>
          </a:p>
        </p:txBody>
      </p:sp>
      <p:sp>
        <p:nvSpPr>
          <p:cNvPr id="6" name="Content Placeholder 5">
            <a:extLst>
              <a:ext uri="{FF2B5EF4-FFF2-40B4-BE49-F238E27FC236}">
                <a16:creationId xmlns:a16="http://schemas.microsoft.com/office/drawing/2014/main" id="{019E54EA-73E9-41AA-B770-5283082C7C1A}"/>
              </a:ext>
            </a:extLst>
          </p:cNvPr>
          <p:cNvSpPr>
            <a:spLocks noGrp="1"/>
          </p:cNvSpPr>
          <p:nvPr>
            <p:ph idx="1"/>
          </p:nvPr>
        </p:nvSpPr>
        <p:spPr>
          <a:xfrm>
            <a:off x="457201" y="1137920"/>
            <a:ext cx="8229600" cy="4947920"/>
          </a:xfrm>
        </p:spPr>
        <p:txBody>
          <a:bodyPr/>
          <a:lstStyle/>
          <a:p>
            <a:pPr>
              <a:spcAft>
                <a:spcPts val="600"/>
              </a:spcAft>
            </a:pPr>
            <a:r>
              <a:rPr lang="en-US" dirty="0"/>
              <a:t>If an employer has one or more remote workers within a state, the employer may have an obligation to withhold income and other applicable taxes from an employee’s wages, but other business taxes may also apply. </a:t>
            </a:r>
          </a:p>
          <a:p>
            <a:pPr lvl="1">
              <a:spcAft>
                <a:spcPts val="600"/>
              </a:spcAft>
            </a:pPr>
            <a:r>
              <a:rPr lang="en-US" dirty="0"/>
              <a:t>Business tax requirements that may apply at the state level include: </a:t>
            </a:r>
          </a:p>
          <a:p>
            <a:pPr lvl="2"/>
            <a:r>
              <a:rPr lang="en-US" dirty="0"/>
              <a:t>State tax exemptions</a:t>
            </a:r>
          </a:p>
          <a:p>
            <a:pPr lvl="2"/>
            <a:r>
              <a:rPr lang="en-US" dirty="0"/>
              <a:t>Sales and use tax </a:t>
            </a:r>
          </a:p>
          <a:p>
            <a:pPr lvl="2"/>
            <a:r>
              <a:rPr lang="en-US" dirty="0"/>
              <a:t>Unemployment tax requirements (even nonprofits will need to register)</a:t>
            </a:r>
          </a:p>
          <a:p>
            <a:r>
              <a:rPr lang="en-US" dirty="0"/>
              <a:t>Local jurisdictions may also have filing requirements and taxes such as license fees, head count tax, etc.</a:t>
            </a:r>
          </a:p>
          <a:p>
            <a:endParaRPr lang="en-US" dirty="0"/>
          </a:p>
        </p:txBody>
      </p:sp>
    </p:spTree>
    <p:extLst>
      <p:ext uri="{BB962C8B-B14F-4D97-AF65-F5344CB8AC3E}">
        <p14:creationId xmlns:p14="http://schemas.microsoft.com/office/powerpoint/2010/main" val="3072148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B92895-E7B9-4FC9-BCA5-7B6360A6ADEB}"/>
              </a:ext>
            </a:extLst>
          </p:cNvPr>
          <p:cNvGraphicFramePr>
            <a:graphicFrameLocks noChangeAspect="1"/>
          </p:cNvGraphicFramePr>
          <p:nvPr>
            <p:custDataLst>
              <p:tags r:id="rId1"/>
            </p:custDataLst>
            <p:extLst>
              <p:ext uri="{D42A27DB-BD31-4B8C-83A1-F6EECF244321}">
                <p14:modId xmlns:p14="http://schemas.microsoft.com/office/powerpoint/2010/main" val="3376124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5CB92895-E7B9-4FC9-BCA5-7B6360A6AD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19E54EA-73E9-41AA-B770-5283082C7C1A}"/>
              </a:ext>
            </a:extLst>
          </p:cNvPr>
          <p:cNvSpPr>
            <a:spLocks noGrp="1"/>
          </p:cNvSpPr>
          <p:nvPr>
            <p:ph idx="1"/>
          </p:nvPr>
        </p:nvSpPr>
        <p:spPr>
          <a:xfrm>
            <a:off x="457201" y="1137920"/>
            <a:ext cx="8229600" cy="4947920"/>
          </a:xfrm>
        </p:spPr>
        <p:txBody>
          <a:bodyPr/>
          <a:lstStyle/>
          <a:p>
            <a:r>
              <a:rPr lang="en-US" sz="1600" dirty="0"/>
              <a:t>Remote workers employed by organization; payroll completed by internal HR/payroll resources:</a:t>
            </a:r>
          </a:p>
          <a:p>
            <a:pPr lvl="1"/>
            <a:r>
              <a:rPr lang="en-US" sz="1400" dirty="0"/>
              <a:t>Pros: no changes from employee’s perspective</a:t>
            </a:r>
          </a:p>
          <a:p>
            <a:pPr lvl="1"/>
            <a:r>
              <a:rPr lang="en-US" sz="1400" dirty="0"/>
              <a:t>Cons: additional resources required to manage multistate payroll and HR/employer requirements</a:t>
            </a:r>
          </a:p>
          <a:p>
            <a:r>
              <a:rPr lang="en-US" sz="1600" dirty="0"/>
              <a:t>Remote workers employed by a single member LLC: </a:t>
            </a:r>
          </a:p>
          <a:p>
            <a:pPr lvl="1"/>
            <a:r>
              <a:rPr lang="en-US" sz="1400" dirty="0"/>
              <a:t>Pros: isolates the remote worker risk; employees can participate in organization’s 403(b); payroll can be easily outsourced to third-party payroll provider for remote workers</a:t>
            </a:r>
          </a:p>
          <a:p>
            <a:pPr lvl="1"/>
            <a:r>
              <a:rPr lang="en-US" sz="1400" dirty="0"/>
              <a:t>Cons: state LLC fees/taxes; internal HR would need to manage state HR/employer requirements</a:t>
            </a:r>
          </a:p>
          <a:p>
            <a:r>
              <a:rPr lang="en-US" sz="1600" dirty="0"/>
              <a:t>Utilize professional employer organization to manage payroll, benefits and other HR responsibilities for the remote employees in LLC:</a:t>
            </a:r>
          </a:p>
          <a:p>
            <a:pPr lvl="1"/>
            <a:r>
              <a:rPr lang="en-US" sz="1400" dirty="0"/>
              <a:t>Pros: outsource some regulatory and compliance risk </a:t>
            </a:r>
          </a:p>
          <a:p>
            <a:pPr lvl="1"/>
            <a:r>
              <a:rPr lang="en-US" sz="1400" dirty="0"/>
              <a:t>Cons: burden to implement, cost and employee confusion regarding co-employment </a:t>
            </a:r>
          </a:p>
          <a:p>
            <a:r>
              <a:rPr lang="en-US" sz="1600" dirty="0"/>
              <a:t>Utilize employer of record that serves as the employer for tax purposes while the employee performs work at the institute:</a:t>
            </a:r>
          </a:p>
          <a:p>
            <a:pPr lvl="1"/>
            <a:r>
              <a:rPr lang="en-US" sz="1400" dirty="0"/>
              <a:t>Pros: eliminates regulatory and compliance risk</a:t>
            </a:r>
          </a:p>
          <a:p>
            <a:pPr lvl="1"/>
            <a:r>
              <a:rPr lang="en-US" sz="1400" dirty="0"/>
              <a:t>Cons: different employer with different benefits, policies, etc., complex to set up and costly</a:t>
            </a:r>
          </a:p>
        </p:txBody>
      </p:sp>
      <p:sp>
        <p:nvSpPr>
          <p:cNvPr id="8" name="Title 7">
            <a:extLst>
              <a:ext uri="{FF2B5EF4-FFF2-40B4-BE49-F238E27FC236}">
                <a16:creationId xmlns:a16="http://schemas.microsoft.com/office/drawing/2014/main" id="{D06A0E33-5070-4B34-91D7-27D2203A8B22}"/>
              </a:ext>
            </a:extLst>
          </p:cNvPr>
          <p:cNvSpPr>
            <a:spLocks noGrp="1"/>
          </p:cNvSpPr>
          <p:nvPr>
            <p:ph type="title"/>
          </p:nvPr>
        </p:nvSpPr>
        <p:spPr>
          <a:xfrm>
            <a:off x="457201" y="294200"/>
            <a:ext cx="8229600" cy="590880"/>
          </a:xfrm>
        </p:spPr>
        <p:txBody>
          <a:bodyPr vert="horz"/>
          <a:lstStyle/>
          <a:p>
            <a:r>
              <a:rPr lang="en-US" dirty="0"/>
              <a:t>Options to consider for managing remote worker payroll and compliance</a:t>
            </a:r>
            <a:br>
              <a:rPr lang="en-US" dirty="0"/>
            </a:br>
            <a:endParaRPr lang="en-US" dirty="0"/>
          </a:p>
        </p:txBody>
      </p:sp>
    </p:spTree>
    <p:extLst>
      <p:ext uri="{BB962C8B-B14F-4D97-AF65-F5344CB8AC3E}">
        <p14:creationId xmlns:p14="http://schemas.microsoft.com/office/powerpoint/2010/main" val="3458427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03A4B4-D862-404D-A2B0-15CE899A1E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0" name="Object 9" hidden="1">
                        <a:extLst>
                          <a:ext uri="{FF2B5EF4-FFF2-40B4-BE49-F238E27FC236}">
                            <a16:creationId xmlns:a16="http://schemas.microsoft.com/office/drawing/2014/main" id="{B103A4B4-D862-404D-A2B0-15CE899A1E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2"/>
          <p:cNvSpPr txBox="1">
            <a:spLocks/>
          </p:cNvSpPr>
          <p:nvPr/>
        </p:nvSpPr>
        <p:spPr>
          <a:xfrm>
            <a:off x="454025" y="1007574"/>
            <a:ext cx="8270875" cy="539719"/>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marL="0" marR="0" lvl="0" indent="0" algn="ctr" defTabSz="1007887"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a:ln>
                  <a:noFill/>
                </a:ln>
                <a:solidFill>
                  <a:srgbClr val="FFFFFF"/>
                </a:solidFill>
                <a:effectLst/>
                <a:uLnTx/>
                <a:uFillTx/>
                <a:latin typeface="EYInterstate Light" panose="02000506000000020004" pitchFamily="2" charset="0"/>
                <a:ea typeface="+mj-ea"/>
                <a:cs typeface="Arial" panose="020B0604020202020204" pitchFamily="34" charset="0"/>
              </a:rPr>
              <a:t>Thank you </a:t>
            </a:r>
            <a:br>
              <a:rPr kumimoji="0" lang="en-GB" sz="5000" b="0" i="0" u="none" strike="noStrike" kern="1200" cap="none" spc="0" normalizeH="0" baseline="0" noProof="0" dirty="0">
                <a:ln>
                  <a:noFill/>
                </a:ln>
                <a:solidFill>
                  <a:srgbClr val="FFFFFF"/>
                </a:solidFill>
                <a:effectLst/>
                <a:uLnTx/>
                <a:uFillTx/>
                <a:latin typeface="EYInterstate Light" panose="02000506000000020004" pitchFamily="2" charset="0"/>
                <a:ea typeface="+mj-ea"/>
                <a:cs typeface="Arial" panose="020B0604020202020204" pitchFamily="34" charset="0"/>
              </a:rPr>
            </a:br>
            <a:r>
              <a:rPr kumimoji="0" lang="en-GB" sz="5000" b="0" i="0" u="none" strike="noStrike" kern="1200" cap="none" spc="0" normalizeH="0" baseline="0" noProof="0" dirty="0">
                <a:ln>
                  <a:noFill/>
                </a:ln>
                <a:solidFill>
                  <a:srgbClr val="FFFFFF"/>
                </a:solidFill>
                <a:effectLst/>
                <a:uLnTx/>
                <a:uFillTx/>
                <a:latin typeface="EYInterstate Light" panose="02000506000000020004" pitchFamily="2" charset="0"/>
                <a:ea typeface="+mj-ea"/>
                <a:cs typeface="Arial" panose="020B0604020202020204" pitchFamily="34" charset="0"/>
              </a:rPr>
              <a:t>for joining us today!</a:t>
            </a:r>
          </a:p>
        </p:txBody>
      </p:sp>
    </p:spTree>
    <p:extLst>
      <p:ext uri="{BB962C8B-B14F-4D97-AF65-F5344CB8AC3E}">
        <p14:creationId xmlns:p14="http://schemas.microsoft.com/office/powerpoint/2010/main" val="1095287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B487D1-9824-49C1-A337-C98842A579B6}"/>
              </a:ext>
            </a:extLst>
          </p:cNvPr>
          <p:cNvSpPr txBox="1">
            <a:spLocks/>
          </p:cNvSpPr>
          <p:nvPr/>
        </p:nvSpPr>
        <p:spPr>
          <a:xfrm>
            <a:off x="5397154" y="1136988"/>
            <a:ext cx="3309810" cy="3231654"/>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rPr>
              <a:t>Ernst &amp; Young LLP is a client-serving member firm of </a:t>
            </a:r>
            <a:br>
              <a:rPr lang="en-IN" sz="800" kern="0" dirty="0">
                <a:solidFill>
                  <a:srgbClr val="FFFFFF"/>
                </a:solidFill>
              </a:rPr>
            </a:br>
            <a:r>
              <a:rPr lang="en-IN" sz="800" kern="0" dirty="0">
                <a:solidFill>
                  <a:srgbClr val="FFFFFF"/>
                </a:solidFill>
              </a:rPr>
              <a:t>Ernst &amp; Young Global Limited operating in the US.</a:t>
            </a:r>
            <a:endParaRPr lang="en-US" sz="800" dirty="0"/>
          </a:p>
          <a:p>
            <a:pPr>
              <a:spcAft>
                <a:spcPts val="1200"/>
              </a:spcAft>
              <a:buClr>
                <a:srgbClr val="FFD200"/>
              </a:buClr>
              <a:buSzPct val="70000"/>
              <a:defRPr/>
            </a:pPr>
            <a:r>
              <a:rPr lang="en-IN" sz="800" kern="0" dirty="0">
                <a:solidFill>
                  <a:srgbClr val="FFFFFF"/>
                </a:solidFill>
              </a:rPr>
              <a:t>© 2024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IN" sz="800" kern="0">
                <a:solidFill>
                  <a:srgbClr val="FFFFFF"/>
                </a:solidFill>
              </a:rPr>
              <a:t>US SCORE no. 23066-241US </a:t>
            </a:r>
            <a:br>
              <a:rPr lang="en-IN" sz="800" kern="0">
                <a:solidFill>
                  <a:srgbClr val="FFFFFF"/>
                </a:solidFill>
              </a:rPr>
            </a:br>
            <a:r>
              <a:rPr lang="en-IN" sz="800" kern="0">
                <a:solidFill>
                  <a:srgbClr val="FFFFFF"/>
                </a:solidFill>
              </a:rPr>
              <a:t>2404- </a:t>
            </a:r>
            <a:r>
              <a:rPr lang="en-IN" sz="800" kern="0" dirty="0">
                <a:solidFill>
                  <a:srgbClr val="FFFFFF"/>
                </a:solidFill>
              </a:rPr>
              <a:t>4518951</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endParaRPr lang="en-US" sz="700" kern="0" dirty="0">
              <a:solidFill>
                <a:srgbClr val="FFFFFF"/>
              </a:solidFil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ey.com</a:t>
            </a:r>
          </a:p>
        </p:txBody>
      </p:sp>
      <p:sp>
        <p:nvSpPr>
          <p:cNvPr id="3" name="TextBox 2">
            <a:extLst>
              <a:ext uri="{FF2B5EF4-FFF2-40B4-BE49-F238E27FC236}">
                <a16:creationId xmlns:a16="http://schemas.microsoft.com/office/drawing/2014/main" id="{58F001C2-987B-41B5-9A67-0FCC29DB619F}"/>
              </a:ext>
            </a:extLst>
          </p:cNvPr>
          <p:cNvSpPr txBox="1">
            <a:spLocks/>
          </p:cNvSpPr>
          <p:nvPr/>
        </p:nvSpPr>
        <p:spPr>
          <a:xfrm>
            <a:off x="470276" y="1136988"/>
            <a:ext cx="3205138" cy="2508379"/>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 exists to build a better working world, helping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Tree>
    <p:extLst>
      <p:ext uri="{BB962C8B-B14F-4D97-AF65-F5344CB8AC3E}">
        <p14:creationId xmlns:p14="http://schemas.microsoft.com/office/powerpoint/2010/main" val="333112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5001B8-C734-41DD-8EFA-2601188EB3BF}"/>
              </a:ext>
            </a:extLst>
          </p:cNvPr>
          <p:cNvGraphicFramePr>
            <a:graphicFrameLocks noChangeAspect="1"/>
          </p:cNvGraphicFramePr>
          <p:nvPr>
            <p:custDataLst>
              <p:tags r:id="rId1"/>
            </p:custDataLst>
            <p:extLst>
              <p:ext uri="{D42A27DB-BD31-4B8C-83A1-F6EECF244321}">
                <p14:modId xmlns:p14="http://schemas.microsoft.com/office/powerpoint/2010/main" val="302031481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C55001B8-C734-41DD-8EFA-2601188EB3BF}"/>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p:spPr>
        <p:txBody>
          <a:bodyPr vert="horz"/>
          <a:lstStyle/>
          <a:p>
            <a:r>
              <a:rPr lang="en-US" dirty="0"/>
              <a:t>Objectives</a:t>
            </a:r>
          </a:p>
        </p:txBody>
      </p:sp>
      <p:sp>
        <p:nvSpPr>
          <p:cNvPr id="14" name="Content Placeholder 13">
            <a:extLst>
              <a:ext uri="{FF2B5EF4-FFF2-40B4-BE49-F238E27FC236}">
                <a16:creationId xmlns:a16="http://schemas.microsoft.com/office/drawing/2014/main" id="{A11649AC-73FD-4A0C-BC5D-4083A9DABE04}"/>
              </a:ext>
            </a:extLst>
          </p:cNvPr>
          <p:cNvSpPr>
            <a:spLocks noGrp="1"/>
          </p:cNvSpPr>
          <p:nvPr>
            <p:ph idx="1"/>
          </p:nvPr>
        </p:nvSpPr>
        <p:spPr>
          <a:xfrm>
            <a:off x="457201" y="1137920"/>
            <a:ext cx="8229600" cy="4947920"/>
          </a:xfrm>
        </p:spPr>
        <p:txBody>
          <a:bodyPr/>
          <a:lstStyle/>
          <a:p>
            <a:pPr marL="0" indent="0">
              <a:buNone/>
            </a:pPr>
            <a:r>
              <a:rPr lang="en-US" sz="1800" dirty="0"/>
              <a:t>After successful completion of this course, participants should be able to:</a:t>
            </a:r>
          </a:p>
        </p:txBody>
      </p:sp>
      <p:grpSp>
        <p:nvGrpSpPr>
          <p:cNvPr id="8" name="Group 7">
            <a:extLst>
              <a:ext uri="{FF2B5EF4-FFF2-40B4-BE49-F238E27FC236}">
                <a16:creationId xmlns:a16="http://schemas.microsoft.com/office/drawing/2014/main" id="{26DE0111-8DCB-4534-1EC7-5A14EBC0B23D}"/>
              </a:ext>
            </a:extLst>
          </p:cNvPr>
          <p:cNvGrpSpPr/>
          <p:nvPr/>
        </p:nvGrpSpPr>
        <p:grpSpPr>
          <a:xfrm>
            <a:off x="493065" y="1762253"/>
            <a:ext cx="8157870" cy="667512"/>
            <a:chOff x="493065" y="1762253"/>
            <a:chExt cx="8157870" cy="667512"/>
          </a:xfrm>
        </p:grpSpPr>
        <p:sp>
          <p:nvSpPr>
            <p:cNvPr id="15" name="Rectangle 14">
              <a:extLst>
                <a:ext uri="{FF2B5EF4-FFF2-40B4-BE49-F238E27FC236}">
                  <a16:creationId xmlns:a16="http://schemas.microsoft.com/office/drawing/2014/main" id="{722E5673-57FF-405E-98FA-6AE8E6EFB962}"/>
                </a:ext>
              </a:extLst>
            </p:cNvPr>
            <p:cNvSpPr/>
            <p:nvPr/>
          </p:nvSpPr>
          <p:spPr bwMode="auto">
            <a:xfrm>
              <a:off x="630225" y="1762253"/>
              <a:ext cx="8020710" cy="663320"/>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lvl="2">
                <a:spcAft>
                  <a:spcPts val="600"/>
                </a:spcAft>
                <a:buClr>
                  <a:srgbClr val="FFD200"/>
                </a:buClr>
                <a:buSzPct val="75000"/>
                <a:defRPr/>
              </a:pPr>
              <a:r>
                <a:rPr lang="en-US" sz="1800" dirty="0">
                  <a:effectLst/>
                  <a:latin typeface="Calibri" panose="020F0502020204030204" pitchFamily="34" charset="0"/>
                  <a:ea typeface="Calibri" panose="020F0502020204030204" pitchFamily="34" charset="0"/>
                </a:rPr>
                <a:t>Recognize the mechanics of IRC Section 4960 tax on excess executive compensation.</a:t>
              </a:r>
            </a:p>
          </p:txBody>
        </p:sp>
        <p:sp>
          <p:nvSpPr>
            <p:cNvPr id="17" name="Rectangle 16">
              <a:extLst>
                <a:ext uri="{FF2B5EF4-FFF2-40B4-BE49-F238E27FC236}">
                  <a16:creationId xmlns:a16="http://schemas.microsoft.com/office/drawing/2014/main" id="{938A456C-2D66-40A3-925F-ADE5645AF841}"/>
                </a:ext>
              </a:extLst>
            </p:cNvPr>
            <p:cNvSpPr/>
            <p:nvPr/>
          </p:nvSpPr>
          <p:spPr>
            <a:xfrm>
              <a:off x="493065" y="1762253"/>
              <a:ext cx="73152" cy="66751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7" name="Group 6">
            <a:extLst>
              <a:ext uri="{FF2B5EF4-FFF2-40B4-BE49-F238E27FC236}">
                <a16:creationId xmlns:a16="http://schemas.microsoft.com/office/drawing/2014/main" id="{3CB22C24-BFDF-74A4-77D0-BE6CAF174A3E}"/>
              </a:ext>
            </a:extLst>
          </p:cNvPr>
          <p:cNvGrpSpPr/>
          <p:nvPr/>
        </p:nvGrpSpPr>
        <p:grpSpPr>
          <a:xfrm>
            <a:off x="493065" y="2927144"/>
            <a:ext cx="8157870" cy="667512"/>
            <a:chOff x="493065" y="3154058"/>
            <a:chExt cx="8157870" cy="667512"/>
          </a:xfrm>
        </p:grpSpPr>
        <p:sp>
          <p:nvSpPr>
            <p:cNvPr id="18" name="Rectangle 17">
              <a:extLst>
                <a:ext uri="{FF2B5EF4-FFF2-40B4-BE49-F238E27FC236}">
                  <a16:creationId xmlns:a16="http://schemas.microsoft.com/office/drawing/2014/main" id="{B93F1F2B-2AFC-45B1-81B4-F2D4D9A4BFBC}"/>
                </a:ext>
              </a:extLst>
            </p:cNvPr>
            <p:cNvSpPr/>
            <p:nvPr/>
          </p:nvSpPr>
          <p:spPr bwMode="auto">
            <a:xfrm>
              <a:off x="630225" y="3154058"/>
              <a:ext cx="8020710" cy="663320"/>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lvl="2">
                <a:spcAft>
                  <a:spcPts val="600"/>
                </a:spcAft>
                <a:buClr>
                  <a:srgbClr val="FFD200"/>
                </a:buClr>
                <a:buSzPct val="75000"/>
                <a:defRPr/>
              </a:pPr>
              <a:endParaRPr lang="en-US" sz="1800" dirty="0">
                <a:effectLst/>
                <a:latin typeface="Calibri" panose="020F0502020204030204" pitchFamily="34" charset="0"/>
                <a:ea typeface="Times New Roman" panose="02020603050405020304" pitchFamily="18" charset="0"/>
              </a:endParaRPr>
            </a:p>
            <a:p>
              <a:pPr marL="182880" lvl="2">
                <a:spcAft>
                  <a:spcPts val="600"/>
                </a:spcAft>
                <a:buClr>
                  <a:srgbClr val="FFD200"/>
                </a:buClr>
                <a:buSzPct val="75000"/>
                <a:defRPr/>
              </a:pPr>
              <a:r>
                <a:rPr lang="en-US" sz="1800" dirty="0">
                  <a:effectLst/>
                  <a:latin typeface="Calibri" panose="020F0502020204030204" pitchFamily="34" charset="0"/>
                  <a:ea typeface="Times New Roman" panose="02020603050405020304" pitchFamily="18" charset="0"/>
                </a:rPr>
                <a:t>Identify executive compensation components and policy disclosures that are available for public inspection. </a:t>
              </a:r>
              <a:endParaRPr lang="en-US" sz="1800" dirty="0">
                <a:effectLst/>
                <a:latin typeface="Calibri" panose="020F0502020204030204" pitchFamily="34" charset="0"/>
                <a:ea typeface="Calibri" panose="020F0502020204030204" pitchFamily="34" charset="0"/>
              </a:endParaRPr>
            </a:p>
            <a:p>
              <a:pPr marL="182880" marR="0" lvl="2" indent="0" algn="l" defTabSz="914400" rtl="0" eaLnBrk="1" fontAlgn="auto" latinLnBrk="0" hangingPunct="1">
                <a:lnSpc>
                  <a:spcPct val="100000"/>
                </a:lnSpc>
                <a:spcBef>
                  <a:spcPts val="0"/>
                </a:spcBef>
                <a:spcAft>
                  <a:spcPts val="600"/>
                </a:spcAft>
                <a:buClr>
                  <a:srgbClr val="FFD200"/>
                </a:buClr>
                <a:buSzPct val="75000"/>
                <a:buFontTx/>
                <a:buNone/>
                <a:tabLst/>
                <a:defRPr/>
              </a:pPr>
              <a:endParaRPr kumimoji="0" lang="en-IN" sz="160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3" name="Rectangle 2">
              <a:extLst>
                <a:ext uri="{FF2B5EF4-FFF2-40B4-BE49-F238E27FC236}">
                  <a16:creationId xmlns:a16="http://schemas.microsoft.com/office/drawing/2014/main" id="{D08D4CFC-2222-C98B-B8F5-078C5D18F1AC}"/>
                </a:ext>
              </a:extLst>
            </p:cNvPr>
            <p:cNvSpPr/>
            <p:nvPr/>
          </p:nvSpPr>
          <p:spPr>
            <a:xfrm>
              <a:off x="493065" y="3154058"/>
              <a:ext cx="73152" cy="66751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grpSp>
        <p:nvGrpSpPr>
          <p:cNvPr id="5" name="Group 4">
            <a:extLst>
              <a:ext uri="{FF2B5EF4-FFF2-40B4-BE49-F238E27FC236}">
                <a16:creationId xmlns:a16="http://schemas.microsoft.com/office/drawing/2014/main" id="{428665D5-3189-E2A6-4169-64C20BA42B5D}"/>
              </a:ext>
            </a:extLst>
          </p:cNvPr>
          <p:cNvGrpSpPr/>
          <p:nvPr/>
        </p:nvGrpSpPr>
        <p:grpSpPr>
          <a:xfrm>
            <a:off x="493065" y="4092036"/>
            <a:ext cx="8198498" cy="667512"/>
            <a:chOff x="493065" y="4318179"/>
            <a:chExt cx="8198498" cy="667512"/>
          </a:xfrm>
        </p:grpSpPr>
        <p:sp>
          <p:nvSpPr>
            <p:cNvPr id="21" name="Rectangle 20">
              <a:extLst>
                <a:ext uri="{FF2B5EF4-FFF2-40B4-BE49-F238E27FC236}">
                  <a16:creationId xmlns:a16="http://schemas.microsoft.com/office/drawing/2014/main" id="{BAAE1D88-3323-4752-9FD2-05792E7D62F9}"/>
                </a:ext>
              </a:extLst>
            </p:cNvPr>
            <p:cNvSpPr/>
            <p:nvPr/>
          </p:nvSpPr>
          <p:spPr bwMode="auto">
            <a:xfrm>
              <a:off x="630225" y="4318179"/>
              <a:ext cx="8061338" cy="663320"/>
            </a:xfrm>
            <a:prstGeom prst="rect">
              <a:avLst/>
            </a:prstGeom>
            <a:solidFill>
              <a:srgbClr val="74748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0" indent="-457200">
                <a:spcBef>
                  <a:spcPts val="0"/>
                </a:spcBef>
                <a:spcAft>
                  <a:spcPts val="0"/>
                </a:spcAft>
              </a:pPr>
              <a:r>
                <a:rPr lang="en-US" dirty="0">
                  <a:latin typeface="Calibri" panose="020F0502020204030204" pitchFamily="34" charset="0"/>
                  <a:ea typeface="Times New Roman" panose="02020603050405020304" pitchFamily="18" charset="0"/>
                </a:rPr>
                <a:t> 	Identify the updates on </a:t>
              </a:r>
              <a:r>
                <a:rPr lang="en-US" sz="1800" dirty="0">
                  <a:effectLst/>
                  <a:latin typeface="Calibri" panose="020F0502020204030204" pitchFamily="34" charset="0"/>
                  <a:ea typeface="Times New Roman" panose="02020603050405020304" pitchFamily="18" charset="0"/>
                </a:rPr>
                <a:t>Employee Retention Credit (ERC) issues and scrutiny by IRS and Congress on fraudulent claims; understand remote worker tax issues. 	</a:t>
              </a:r>
              <a:endParaRPr lang="en-US" sz="1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D5579DA3-8F5F-1536-6C03-4086F3586267}"/>
                </a:ext>
              </a:extLst>
            </p:cNvPr>
            <p:cNvSpPr/>
            <p:nvPr/>
          </p:nvSpPr>
          <p:spPr>
            <a:xfrm>
              <a:off x="493065" y="4318179"/>
              <a:ext cx="73152" cy="66751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spTree>
    <p:extLst>
      <p:ext uri="{BB962C8B-B14F-4D97-AF65-F5344CB8AC3E}">
        <p14:creationId xmlns:p14="http://schemas.microsoft.com/office/powerpoint/2010/main" val="270096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F12F40-3F55-4A40-B7C8-0F38DDC86AD5}"/>
              </a:ext>
            </a:extLst>
          </p:cNvPr>
          <p:cNvGraphicFramePr>
            <a:graphicFrameLocks noChangeAspect="1"/>
          </p:cNvGraphicFramePr>
          <p:nvPr>
            <p:custDataLst>
              <p:tags r:id="rId1"/>
            </p:custDataLst>
            <p:extLst>
              <p:ext uri="{D42A27DB-BD31-4B8C-83A1-F6EECF244321}">
                <p14:modId xmlns:p14="http://schemas.microsoft.com/office/powerpoint/2010/main" val="293092678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7EF12F40-3F55-4A40-B7C8-0F38DDC86AD5}"/>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p:cNvSpPr>
          <p:nvPr>
            <p:ph type="title"/>
          </p:nvPr>
        </p:nvSpPr>
        <p:spPr>
          <a:xfrm>
            <a:off x="457201" y="294200"/>
            <a:ext cx="8229600" cy="590400"/>
          </a:xfrm>
          <a:sp3d/>
        </p:spPr>
        <p:txBody>
          <a:bodyPr vert="horz"/>
          <a:lstStyle/>
          <a:p>
            <a:r>
              <a:rPr lang="en-US" dirty="0"/>
              <a:t>Agenda</a:t>
            </a:r>
          </a:p>
        </p:txBody>
      </p:sp>
      <p:grpSp>
        <p:nvGrpSpPr>
          <p:cNvPr id="8" name="Group 7">
            <a:extLst>
              <a:ext uri="{FF2B5EF4-FFF2-40B4-BE49-F238E27FC236}">
                <a16:creationId xmlns:a16="http://schemas.microsoft.com/office/drawing/2014/main" id="{1F687C0B-E2A8-76F4-4A36-594E0FF42BB9}"/>
              </a:ext>
            </a:extLst>
          </p:cNvPr>
          <p:cNvGrpSpPr/>
          <p:nvPr/>
        </p:nvGrpSpPr>
        <p:grpSpPr>
          <a:xfrm>
            <a:off x="457200" y="1878540"/>
            <a:ext cx="4114800" cy="3453942"/>
            <a:chOff x="457200" y="1135470"/>
            <a:chExt cx="4114800" cy="3453942"/>
          </a:xfrm>
        </p:grpSpPr>
        <p:sp>
          <p:nvSpPr>
            <p:cNvPr id="14" name="Pentagon 7">
              <a:extLst>
                <a:ext uri="{FF2B5EF4-FFF2-40B4-BE49-F238E27FC236}">
                  <a16:creationId xmlns:a16="http://schemas.microsoft.com/office/drawing/2014/main" id="{5F669EF8-9081-4FE9-8CBD-02C31AD0E8D0}"/>
                </a:ext>
              </a:extLst>
            </p:cNvPr>
            <p:cNvSpPr/>
            <p:nvPr/>
          </p:nvSpPr>
          <p:spPr>
            <a:xfrm>
              <a:off x="457200" y="1815592"/>
              <a:ext cx="388374" cy="509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r>
                <a:rPr lang="en-US" sz="1600" b="1" dirty="0">
                  <a:solidFill>
                    <a:schemeClr val="tx1"/>
                  </a:solidFill>
                  <a:latin typeface="EYInterstate Light" panose="02000506000000020004" pitchFamily="2" charset="0"/>
                </a:rPr>
                <a:t>2</a:t>
              </a:r>
            </a:p>
          </p:txBody>
        </p:sp>
        <p:sp>
          <p:nvSpPr>
            <p:cNvPr id="16" name="Pentagon 9">
              <a:extLst>
                <a:ext uri="{FF2B5EF4-FFF2-40B4-BE49-F238E27FC236}">
                  <a16:creationId xmlns:a16="http://schemas.microsoft.com/office/drawing/2014/main" id="{CFE21C59-F7C5-47A6-9081-736DC2C5B0CD}"/>
                </a:ext>
              </a:extLst>
            </p:cNvPr>
            <p:cNvSpPr/>
            <p:nvPr/>
          </p:nvSpPr>
          <p:spPr>
            <a:xfrm>
              <a:off x="457200" y="2485892"/>
              <a:ext cx="388374" cy="509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chemeClr val="tx1"/>
                  </a:solidFill>
                  <a:latin typeface="EYInterstate Light" panose="02000506000000020004" pitchFamily="2" charset="0"/>
                </a:rPr>
                <a:t>3</a:t>
              </a:r>
            </a:p>
          </p:txBody>
        </p:sp>
        <p:sp>
          <p:nvSpPr>
            <p:cNvPr id="20" name="Rectangle 6">
              <a:extLst>
                <a:ext uri="{FF2B5EF4-FFF2-40B4-BE49-F238E27FC236}">
                  <a16:creationId xmlns:a16="http://schemas.microsoft.com/office/drawing/2014/main" id="{6D00496C-9362-4840-9F77-DD29BE2747AD}"/>
                </a:ext>
              </a:extLst>
            </p:cNvPr>
            <p:cNvSpPr>
              <a:spLocks noChangeArrowheads="1"/>
            </p:cNvSpPr>
            <p:nvPr/>
          </p:nvSpPr>
          <p:spPr bwMode="auto">
            <a:xfrm>
              <a:off x="928164" y="1792766"/>
              <a:ext cx="3643836" cy="509921"/>
            </a:xfrm>
            <a:prstGeom prst="rect">
              <a:avLst/>
            </a:prstGeom>
            <a:solidFill>
              <a:srgbClr val="747480"/>
            </a:solidFill>
            <a:ln w="19050">
              <a:noFill/>
              <a:miter lim="800000"/>
              <a:headEnd type="none" w="sm" len="sm"/>
              <a:tailEnd type="none" w="sm" len="sm"/>
            </a:ln>
          </p:spPr>
          <p:txBody>
            <a:bodyPr wrap="square" lIns="89317" tIns="44659" rIns="89317" bIns="44659" anchor="ctr">
              <a:noAutofit/>
            </a:bodyPr>
            <a:lstStyle/>
            <a:p>
              <a:pPr eaLnBrk="0" hangingPunct="0"/>
              <a:r>
                <a:rPr lang="en-US" sz="1400" dirty="0">
                  <a:solidFill>
                    <a:srgbClr val="FFFFFF"/>
                  </a:solidFill>
                  <a:latin typeface="EYInterstate Light" panose="02000506000000020004" pitchFamily="2" charset="0"/>
                  <a:cs typeface="Arial" charset="0"/>
                </a:rPr>
                <a:t>CARES Act*</a:t>
              </a:r>
              <a:r>
                <a:rPr lang="en-IN" sz="1400" dirty="0">
                  <a:solidFill>
                    <a:srgbClr val="FFFFFF"/>
                  </a:solidFill>
                  <a:latin typeface="EYInterstate Light" panose="02000506000000020004" pitchFamily="2" charset="0"/>
                  <a:cs typeface="Arial" charset="0"/>
                </a:rPr>
                <a:t> and employment tax update</a:t>
              </a:r>
            </a:p>
          </p:txBody>
        </p:sp>
        <p:sp>
          <p:nvSpPr>
            <p:cNvPr id="21" name="Rectangle 6">
              <a:extLst>
                <a:ext uri="{FF2B5EF4-FFF2-40B4-BE49-F238E27FC236}">
                  <a16:creationId xmlns:a16="http://schemas.microsoft.com/office/drawing/2014/main" id="{D101B5EF-6737-4BB6-8D50-456521482032}"/>
                </a:ext>
              </a:extLst>
            </p:cNvPr>
            <p:cNvSpPr>
              <a:spLocks noChangeArrowheads="1"/>
            </p:cNvSpPr>
            <p:nvPr/>
          </p:nvSpPr>
          <p:spPr bwMode="auto">
            <a:xfrm>
              <a:off x="928164" y="2485892"/>
              <a:ext cx="3643836" cy="509921"/>
            </a:xfrm>
            <a:prstGeom prst="rect">
              <a:avLst/>
            </a:prstGeom>
            <a:solidFill>
              <a:srgbClr val="747480"/>
            </a:solidFill>
            <a:ln w="19050">
              <a:noFill/>
              <a:miter lim="800000"/>
              <a:headEnd type="none" w="sm" len="sm"/>
              <a:tailEnd type="none" w="sm" len="sm"/>
            </a:ln>
          </p:spPr>
          <p:txBody>
            <a:bodyPr wrap="square" lIns="89317" tIns="44659" rIns="89317" bIns="44659" anchor="ctr">
              <a:noAutofit/>
            </a:bodyPr>
            <a:lstStyle/>
            <a:p>
              <a:pPr eaLnBrk="0" hangingPunct="0">
                <a:defRPr/>
              </a:pPr>
              <a:r>
                <a:rPr lang="en-IN" sz="1400" dirty="0">
                  <a:solidFill>
                    <a:srgbClr val="FFFFFF"/>
                  </a:solidFill>
                  <a:latin typeface="EYInterstate Light" panose="02000506000000020004" pitchFamily="2" charset="0"/>
                  <a:cs typeface="Arial" charset="0"/>
                </a:rPr>
                <a:t>Public disclosure of executive compensation: Form 990</a:t>
              </a:r>
            </a:p>
          </p:txBody>
        </p:sp>
        <p:sp>
          <p:nvSpPr>
            <p:cNvPr id="22" name="Rectangle 6">
              <a:extLst>
                <a:ext uri="{FF2B5EF4-FFF2-40B4-BE49-F238E27FC236}">
                  <a16:creationId xmlns:a16="http://schemas.microsoft.com/office/drawing/2014/main" id="{0276E6E9-AB47-4E29-B2F0-4F16BBC5DB03}"/>
                </a:ext>
              </a:extLst>
            </p:cNvPr>
            <p:cNvSpPr>
              <a:spLocks noChangeArrowheads="1"/>
            </p:cNvSpPr>
            <p:nvPr/>
          </p:nvSpPr>
          <p:spPr bwMode="auto">
            <a:xfrm>
              <a:off x="923400" y="4043973"/>
              <a:ext cx="3643836" cy="509921"/>
            </a:xfrm>
            <a:prstGeom prst="rect">
              <a:avLst/>
            </a:prstGeom>
            <a:solidFill>
              <a:srgbClr val="747480"/>
            </a:solidFill>
            <a:ln w="19050">
              <a:noFill/>
              <a:miter lim="800000"/>
              <a:headEnd type="none" w="sm" len="sm"/>
              <a:tailEnd type="none" w="sm" len="sm"/>
            </a:ln>
          </p:spPr>
          <p:txBody>
            <a:bodyPr wrap="square" lIns="89317" tIns="44659" rIns="89317" bIns="44659" anchor="ctr">
              <a:noAutofit/>
            </a:bodyPr>
            <a:lstStyle/>
            <a:p>
              <a:pPr eaLnBrk="0" hangingPunct="0">
                <a:defRPr/>
              </a:pPr>
              <a:r>
                <a:rPr lang="en-IN" sz="1400" dirty="0">
                  <a:solidFill>
                    <a:srgbClr val="FFFFFF"/>
                  </a:solidFill>
                  <a:latin typeface="EYInterstate Light" panose="02000506000000020004" pitchFamily="2" charset="0"/>
                  <a:cs typeface="Arial" charset="0"/>
                </a:rPr>
                <a:t>Remote worker tax and other considerations</a:t>
              </a:r>
            </a:p>
          </p:txBody>
        </p:sp>
        <p:sp>
          <p:nvSpPr>
            <p:cNvPr id="27" name="Rectangle 6">
              <a:extLst>
                <a:ext uri="{FF2B5EF4-FFF2-40B4-BE49-F238E27FC236}">
                  <a16:creationId xmlns:a16="http://schemas.microsoft.com/office/drawing/2014/main" id="{089D2EC3-B7B2-4D6C-A987-F37A8CD99B10}"/>
                </a:ext>
              </a:extLst>
            </p:cNvPr>
            <p:cNvSpPr>
              <a:spLocks noChangeArrowheads="1"/>
            </p:cNvSpPr>
            <p:nvPr/>
          </p:nvSpPr>
          <p:spPr bwMode="auto">
            <a:xfrm>
              <a:off x="928164" y="1135470"/>
              <a:ext cx="3643836" cy="509921"/>
            </a:xfrm>
            <a:prstGeom prst="rect">
              <a:avLst/>
            </a:prstGeom>
            <a:solidFill>
              <a:srgbClr val="747480"/>
            </a:solidFill>
            <a:ln w="19050">
              <a:noFill/>
              <a:miter lim="800000"/>
              <a:headEnd type="none" w="sm" len="sm"/>
              <a:tailEnd type="none" w="sm" len="sm"/>
            </a:ln>
          </p:spPr>
          <p:txBody>
            <a:bodyPr wrap="square" lIns="89317" tIns="44659" rIns="89317" bIns="44659" anchor="ctr">
              <a:noAutofit/>
            </a:bodyPr>
            <a:lstStyle/>
            <a:p>
              <a:pPr eaLnBrk="0" hangingPunct="0"/>
              <a:r>
                <a:rPr lang="en-IN" sz="1400" dirty="0">
                  <a:solidFill>
                    <a:srgbClr val="FFFFFF"/>
                  </a:solidFill>
                  <a:latin typeface="EYInterstate Light" panose="02000506000000020004" pitchFamily="2" charset="0"/>
                  <a:cs typeface="Arial" charset="0"/>
                </a:rPr>
                <a:t>Tax on executive compensation and Section 4960 overview</a:t>
              </a:r>
            </a:p>
          </p:txBody>
        </p:sp>
        <p:sp>
          <p:nvSpPr>
            <p:cNvPr id="28" name="Pentagon 7">
              <a:extLst>
                <a:ext uri="{FF2B5EF4-FFF2-40B4-BE49-F238E27FC236}">
                  <a16:creationId xmlns:a16="http://schemas.microsoft.com/office/drawing/2014/main" id="{C7ADA465-9871-49D7-9BEE-90361DACE1AF}"/>
                </a:ext>
              </a:extLst>
            </p:cNvPr>
            <p:cNvSpPr/>
            <p:nvPr/>
          </p:nvSpPr>
          <p:spPr>
            <a:xfrm>
              <a:off x="457201" y="1145292"/>
              <a:ext cx="388374" cy="509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r>
                <a:rPr lang="en-US" sz="1600" b="1" dirty="0">
                  <a:solidFill>
                    <a:schemeClr val="tx1"/>
                  </a:solidFill>
                  <a:latin typeface="EYInterstate Light" panose="02000506000000020004" pitchFamily="2" charset="0"/>
                </a:rPr>
                <a:t>1</a:t>
              </a:r>
            </a:p>
          </p:txBody>
        </p:sp>
        <p:sp>
          <p:nvSpPr>
            <p:cNvPr id="3" name="Pentagon 9">
              <a:extLst>
                <a:ext uri="{FF2B5EF4-FFF2-40B4-BE49-F238E27FC236}">
                  <a16:creationId xmlns:a16="http://schemas.microsoft.com/office/drawing/2014/main" id="{9058ED85-BE91-B799-D04B-8353896CD285}"/>
                </a:ext>
              </a:extLst>
            </p:cNvPr>
            <p:cNvSpPr/>
            <p:nvPr/>
          </p:nvSpPr>
          <p:spPr>
            <a:xfrm>
              <a:off x="457201" y="3197513"/>
              <a:ext cx="388374" cy="5454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chemeClr val="tx1"/>
                  </a:solidFill>
                  <a:latin typeface="EYInterstate Light" panose="02000506000000020004" pitchFamily="2" charset="0"/>
                </a:rPr>
                <a:t>4</a:t>
              </a:r>
            </a:p>
          </p:txBody>
        </p:sp>
        <p:sp>
          <p:nvSpPr>
            <p:cNvPr id="4" name="Rectangle 6">
              <a:extLst>
                <a:ext uri="{FF2B5EF4-FFF2-40B4-BE49-F238E27FC236}">
                  <a16:creationId xmlns:a16="http://schemas.microsoft.com/office/drawing/2014/main" id="{BEA73E0E-516E-EAC7-355D-B9EA929415AF}"/>
                </a:ext>
              </a:extLst>
            </p:cNvPr>
            <p:cNvSpPr>
              <a:spLocks noChangeArrowheads="1"/>
            </p:cNvSpPr>
            <p:nvPr/>
          </p:nvSpPr>
          <p:spPr bwMode="auto">
            <a:xfrm>
              <a:off x="923400" y="3233031"/>
              <a:ext cx="3643836" cy="509921"/>
            </a:xfrm>
            <a:prstGeom prst="rect">
              <a:avLst/>
            </a:prstGeom>
            <a:solidFill>
              <a:srgbClr val="747480"/>
            </a:solidFill>
            <a:ln w="19050">
              <a:noFill/>
              <a:miter lim="800000"/>
              <a:headEnd type="none" w="sm" len="sm"/>
              <a:tailEnd type="none" w="sm" len="sm"/>
            </a:ln>
          </p:spPr>
          <p:txBody>
            <a:bodyPr wrap="square" lIns="89317" tIns="44659" rIns="89317" bIns="44659" anchor="ctr">
              <a:noAutofit/>
            </a:bodyPr>
            <a:lstStyle/>
            <a:p>
              <a:r>
                <a:rPr lang="en-US" sz="1400" dirty="0">
                  <a:solidFill>
                    <a:schemeClr val="bg1"/>
                  </a:solidFill>
                </a:rPr>
                <a:t>Automatic excess benefit transactions awareness</a:t>
              </a:r>
              <a:endParaRPr lang="en-IN" sz="1400" dirty="0">
                <a:solidFill>
                  <a:schemeClr val="bg1"/>
                </a:solidFill>
              </a:endParaRPr>
            </a:p>
          </p:txBody>
        </p:sp>
        <p:sp>
          <p:nvSpPr>
            <p:cNvPr id="5" name="Pentagon 9">
              <a:extLst>
                <a:ext uri="{FF2B5EF4-FFF2-40B4-BE49-F238E27FC236}">
                  <a16:creationId xmlns:a16="http://schemas.microsoft.com/office/drawing/2014/main" id="{7131CBA3-7705-21B7-45D5-7927BE7286F5}"/>
                </a:ext>
              </a:extLst>
            </p:cNvPr>
            <p:cNvSpPr/>
            <p:nvPr/>
          </p:nvSpPr>
          <p:spPr>
            <a:xfrm>
              <a:off x="457201" y="4043973"/>
              <a:ext cx="388374" cy="5454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317" tIns="44659" rIns="89317" bIns="44659" anchor="ctr">
              <a:noAutofit/>
            </a:bodyPr>
            <a:lstStyle/>
            <a:p>
              <a:pPr algn="ctr">
                <a:defRPr/>
              </a:pPr>
              <a:r>
                <a:rPr lang="en-US" sz="1600" b="1" dirty="0">
                  <a:solidFill>
                    <a:schemeClr val="tx1"/>
                  </a:solidFill>
                  <a:latin typeface="EYInterstate Light" panose="02000506000000020004" pitchFamily="2" charset="0"/>
                </a:rPr>
                <a:t>5</a:t>
              </a:r>
            </a:p>
          </p:txBody>
        </p:sp>
      </p:grpSp>
      <p:pic>
        <p:nvPicPr>
          <p:cNvPr id="7" name="Picture 6">
            <a:extLst>
              <a:ext uri="{FF2B5EF4-FFF2-40B4-BE49-F238E27FC236}">
                <a16:creationId xmlns:a16="http://schemas.microsoft.com/office/drawing/2014/main" id="{D47185D6-38C9-B1F1-A281-88CF666BDB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018"/>
          <a:stretch/>
        </p:blipFill>
        <p:spPr>
          <a:xfrm flipH="1">
            <a:off x="4747627" y="1130300"/>
            <a:ext cx="3939172" cy="4950422"/>
          </a:xfrm>
          <a:prstGeom prst="rect">
            <a:avLst/>
          </a:prstGeom>
        </p:spPr>
      </p:pic>
      <p:sp>
        <p:nvSpPr>
          <p:cNvPr id="9" name="TextBox 8">
            <a:extLst>
              <a:ext uri="{FF2B5EF4-FFF2-40B4-BE49-F238E27FC236}">
                <a16:creationId xmlns:a16="http://schemas.microsoft.com/office/drawing/2014/main" id="{E2C0B15F-56C2-7E2A-B8F9-A3BD9B9B5063}"/>
              </a:ext>
            </a:extLst>
          </p:cNvPr>
          <p:cNvSpPr txBox="1"/>
          <p:nvPr/>
        </p:nvSpPr>
        <p:spPr>
          <a:xfrm>
            <a:off x="457201" y="5980176"/>
            <a:ext cx="4014215"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800" dirty="0">
                <a:solidFill>
                  <a:srgbClr val="FFFFFF"/>
                </a:solidFill>
                <a:latin typeface="EYInterstate Light" panose="02000506000000020004" pitchFamily="2" charset="0"/>
                <a:cs typeface="Arial" charset="0"/>
              </a:rPr>
              <a:t>*Coronavirus Aid, Relief, and Economic Security (CARES) Act</a:t>
            </a:r>
            <a:endParaRPr lang="en-US" sz="800" dirty="0">
              <a:solidFill>
                <a:schemeClr val="bg1"/>
              </a:solidFill>
            </a:endParaRPr>
          </a:p>
        </p:txBody>
      </p:sp>
    </p:spTree>
    <p:extLst>
      <p:ext uri="{BB962C8B-B14F-4D97-AF65-F5344CB8AC3E}">
        <p14:creationId xmlns:p14="http://schemas.microsoft.com/office/powerpoint/2010/main" val="275368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722964-A687-4169-A625-2846AB93D5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4E722964-A687-4169-A625-2846AB93D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7ECD9432-B0D2-4251-B367-AF2DB68BA7C9}"/>
              </a:ext>
            </a:extLst>
          </p:cNvPr>
          <p:cNvSpPr>
            <a:spLocks noGrp="1"/>
          </p:cNvSpPr>
          <p:nvPr>
            <p:ph type="body" sz="quarter" idx="10"/>
          </p:nvPr>
        </p:nvSpPr>
        <p:spPr>
          <a:xfrm>
            <a:off x="454963" y="1137022"/>
            <a:ext cx="4392808" cy="1202318"/>
          </a:xfrm>
        </p:spPr>
        <p:txBody>
          <a:bodyPr/>
          <a:lstStyle/>
          <a:p>
            <a:r>
              <a:rPr lang="en-IN" dirty="0"/>
              <a:t>Tax on executive compensation and Section 4960 overview</a:t>
            </a:r>
          </a:p>
        </p:txBody>
      </p:sp>
    </p:spTree>
    <p:extLst>
      <p:ext uri="{BB962C8B-B14F-4D97-AF65-F5344CB8AC3E}">
        <p14:creationId xmlns:p14="http://schemas.microsoft.com/office/powerpoint/2010/main" val="82394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59A35B-5557-432A-B3D4-FC376632D4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F259A35B-5557-432A-B3D4-FC376632D4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16B6122-DAE0-4F37-BBF8-F6BA4E81421A}"/>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6521394"/>
              </p:ext>
            </p:extLst>
          </p:nvPr>
        </p:nvGraphicFramePr>
        <p:xfrm>
          <a:off x="4817805" y="1122004"/>
          <a:ext cx="3868995" cy="3987294"/>
        </p:xfrm>
        <a:graphic>
          <a:graphicData uri="http://schemas.openxmlformats.org/drawingml/2006/table">
            <a:tbl>
              <a:tblPr firstRow="1" bandRow="1">
                <a:tableStyleId>{2D5ABB26-0587-4C30-8999-92F81FD0307C}</a:tableStyleId>
              </a:tblPr>
              <a:tblGrid>
                <a:gridCol w="1651821">
                  <a:extLst>
                    <a:ext uri="{9D8B030D-6E8A-4147-A177-3AD203B41FA5}">
                      <a16:colId xmlns:a16="http://schemas.microsoft.com/office/drawing/2014/main" val="20000"/>
                    </a:ext>
                  </a:extLst>
                </a:gridCol>
                <a:gridCol w="2217174">
                  <a:extLst>
                    <a:ext uri="{9D8B030D-6E8A-4147-A177-3AD203B41FA5}">
                      <a16:colId xmlns:a16="http://schemas.microsoft.com/office/drawing/2014/main" val="20001"/>
                    </a:ext>
                  </a:extLst>
                </a:gridCol>
              </a:tblGrid>
              <a:tr h="414689">
                <a:tc gridSpan="2">
                  <a:txBody>
                    <a:bodyPr/>
                    <a:lstStyle/>
                    <a:p>
                      <a:pPr algn="ctr"/>
                      <a:r>
                        <a:rPr lang="en-US" sz="1600" b="1" dirty="0">
                          <a:solidFill>
                            <a:schemeClr val="bg1"/>
                          </a:solidFill>
                          <a:latin typeface="+mj-lt"/>
                        </a:rPr>
                        <a:t>By the numbers </a:t>
                      </a:r>
                    </a:p>
                  </a:txBody>
                  <a:tcPr marT="91440" marB="91440" anchor="b">
                    <a:lnL w="12700" cap="flat" cmpd="sng" algn="ctr">
                      <a:solidFill>
                        <a:srgbClr val="747480"/>
                      </a:solidFill>
                      <a:prstDash val="solid"/>
                      <a:round/>
                      <a:headEnd type="none" w="med" len="med"/>
                      <a:tailEnd type="none" w="med" len="med"/>
                    </a:lnL>
                    <a:lnR w="12700" cap="flat" cmpd="sng" algn="ctr">
                      <a:solidFill>
                        <a:srgbClr val="747480"/>
                      </a:solidFill>
                      <a:prstDash val="solid"/>
                      <a:round/>
                      <a:headEnd type="none" w="med" len="med"/>
                      <a:tailEnd type="none" w="med" len="med"/>
                    </a:lnR>
                    <a:lnT w="12700" cap="flat" cmpd="sng" algn="ctr">
                      <a:solidFill>
                        <a:srgbClr val="747480"/>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hMerge="1">
                  <a:txBody>
                    <a:bodyPr/>
                    <a:lstStyle/>
                    <a:p>
                      <a:endParaRPr lang="en-US" dirty="0"/>
                    </a:p>
                  </a:txBody>
                  <a:tcPr/>
                </a:tc>
                <a:extLst>
                  <a:ext uri="{0D108BD9-81ED-4DB2-BD59-A6C34878D82A}">
                    <a16:rowId xmlns:a16="http://schemas.microsoft.com/office/drawing/2014/main" val="10000"/>
                  </a:ext>
                </a:extLst>
              </a:tr>
              <a:tr h="1186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rPr>
                        <a:t>Excess remuneration</a:t>
                      </a:r>
                    </a:p>
                  </a:txBody>
                  <a:tcPr marT="91440" marB="91440" anchor="ctr">
                    <a:lnL w="12700" cap="flat" cmpd="sng" algn="ctr">
                      <a:solidFill>
                        <a:srgbClr val="C4C4CD"/>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C4C4CD"/>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tx1"/>
                          </a:solidFill>
                          <a:latin typeface="+mj-lt"/>
                        </a:rPr>
                        <a:t>&gt;$1m</a:t>
                      </a:r>
                    </a:p>
                  </a:txBody>
                  <a:tcPr marT="91440" marB="91440" anchor="ctr">
                    <a:lnL w="6350" cap="flat" cmpd="sng" algn="ctr">
                      <a:solidFill>
                        <a:srgbClr val="FFFFFF"/>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1"/>
                  </a:ext>
                </a:extLst>
              </a:tr>
              <a:tr h="1186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rPr>
                        <a:t>Parachute payments </a:t>
                      </a:r>
                    </a:p>
                  </a:txBody>
                  <a:tcPr marT="91440" marB="91440" anchor="ctr">
                    <a:lnL w="12700" cap="flat" cmpd="sng" algn="ctr">
                      <a:solidFill>
                        <a:srgbClr val="C4C4CD"/>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buSzPct val="100000"/>
                      </a:pPr>
                      <a:r>
                        <a:rPr lang="en-US" sz="1600" b="0" i="0" dirty="0">
                          <a:solidFill>
                            <a:schemeClr val="tx1"/>
                          </a:solidFill>
                          <a:latin typeface="+mj-lt"/>
                        </a:rPr>
                        <a:t>Separation pay </a:t>
                      </a:r>
                    </a:p>
                    <a:p>
                      <a:pPr>
                        <a:buSzPct val="100000"/>
                      </a:pPr>
                      <a:r>
                        <a:rPr lang="en-US" sz="3200" b="1" i="0" kern="1200" dirty="0">
                          <a:solidFill>
                            <a:schemeClr val="tx1"/>
                          </a:solidFill>
                          <a:latin typeface="+mj-lt"/>
                          <a:ea typeface="+mn-ea"/>
                          <a:cs typeface="+mn-cs"/>
                        </a:rPr>
                        <a:t>&gt;3x </a:t>
                      </a:r>
                      <a:br>
                        <a:rPr lang="en-US" sz="3200" b="1" i="0" kern="1200" dirty="0">
                          <a:solidFill>
                            <a:schemeClr val="tx1"/>
                          </a:solidFill>
                          <a:latin typeface="+mj-lt"/>
                          <a:ea typeface="+mn-ea"/>
                          <a:cs typeface="+mn-cs"/>
                        </a:rPr>
                      </a:br>
                      <a:r>
                        <a:rPr lang="en-US" sz="1600" b="0" i="0" dirty="0">
                          <a:solidFill>
                            <a:schemeClr val="tx1"/>
                          </a:solidFill>
                          <a:latin typeface="+mj-lt"/>
                        </a:rPr>
                        <a:t>“base amount”</a:t>
                      </a:r>
                    </a:p>
                  </a:txBody>
                  <a:tcPr marT="91440" marB="91440" anchor="ctr">
                    <a:lnL w="6350" cap="flat" cmpd="sng" algn="ctr">
                      <a:solidFill>
                        <a:srgbClr val="FFFFFF"/>
                      </a:solidFill>
                      <a:prstDash val="solid"/>
                      <a:round/>
                      <a:headEnd type="none" w="med" len="med"/>
                      <a:tailEnd type="none" w="med" len="med"/>
                    </a:lnL>
                    <a:lnR w="12700"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2"/>
                  </a:ext>
                </a:extLst>
              </a:tr>
              <a:tr h="1186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j-lt"/>
                        </a:rPr>
                        <a:t>Excise tax</a:t>
                      </a:r>
                    </a:p>
                  </a:txBody>
                  <a:tcPr marT="91440" marB="91440" anchor="ctr">
                    <a:lnL w="12700" cap="flat" cmpd="sng" algn="ctr">
                      <a:solidFill>
                        <a:srgbClr val="C4C4CD"/>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kern="1200" dirty="0">
                          <a:solidFill>
                            <a:schemeClr val="tx1"/>
                          </a:solidFill>
                          <a:latin typeface="+mj-lt"/>
                          <a:ea typeface="+mn-ea"/>
                          <a:cs typeface="+mn-cs"/>
                        </a:rPr>
                        <a:t>21%</a:t>
                      </a:r>
                    </a:p>
                  </a:txBody>
                  <a:tcPr marT="91440" marB="91440" anchor="ctr">
                    <a:lnL w="6350" cap="flat" cmpd="sng" algn="ctr">
                      <a:solidFill>
                        <a:srgbClr val="FFFFFF"/>
                      </a:solidFill>
                      <a:prstDash val="solid"/>
                      <a:round/>
                      <a:headEnd type="none" w="med" len="med"/>
                      <a:tailEnd type="none" w="med" len="med"/>
                    </a:lnL>
                    <a:lnR w="12700"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3"/>
                  </a:ext>
                </a:extLst>
              </a:tr>
            </a:tbl>
          </a:graphicData>
        </a:graphic>
      </p:graphicFrame>
      <p:sp>
        <p:nvSpPr>
          <p:cNvPr id="6" name="Title 5">
            <a:extLst>
              <a:ext uri="{FF2B5EF4-FFF2-40B4-BE49-F238E27FC236}">
                <a16:creationId xmlns:a16="http://schemas.microsoft.com/office/drawing/2014/main" id="{AFC26E96-45E8-492D-9010-D9BE71C3A5F5}"/>
              </a:ext>
            </a:extLst>
          </p:cNvPr>
          <p:cNvSpPr>
            <a:spLocks noGrp="1"/>
          </p:cNvSpPr>
          <p:nvPr>
            <p:ph type="title"/>
          </p:nvPr>
        </p:nvSpPr>
        <p:spPr/>
        <p:txBody>
          <a:bodyPr/>
          <a:lstStyle/>
          <a:p>
            <a:r>
              <a:rPr lang="en-US" dirty="0"/>
              <a:t>Section 4960 overview</a:t>
            </a:r>
          </a:p>
        </p:txBody>
      </p:sp>
      <p:grpSp>
        <p:nvGrpSpPr>
          <p:cNvPr id="3" name="Group 2">
            <a:extLst>
              <a:ext uri="{FF2B5EF4-FFF2-40B4-BE49-F238E27FC236}">
                <a16:creationId xmlns:a16="http://schemas.microsoft.com/office/drawing/2014/main" id="{B5F3AB89-39FB-96CA-CDFE-C03070713B6D}"/>
              </a:ext>
            </a:extLst>
          </p:cNvPr>
          <p:cNvGrpSpPr/>
          <p:nvPr/>
        </p:nvGrpSpPr>
        <p:grpSpPr>
          <a:xfrm>
            <a:off x="446215" y="1148437"/>
            <a:ext cx="3874475" cy="3948830"/>
            <a:chOff x="1036150" y="1148437"/>
            <a:chExt cx="3874475" cy="3948830"/>
          </a:xfrm>
        </p:grpSpPr>
        <p:sp>
          <p:nvSpPr>
            <p:cNvPr id="4" name="Rectangle 3"/>
            <p:cNvSpPr/>
            <p:nvPr/>
          </p:nvSpPr>
          <p:spPr>
            <a:xfrm>
              <a:off x="1036150" y="1148437"/>
              <a:ext cx="3791488" cy="3948830"/>
            </a:xfrm>
            <a:prstGeom prst="rect">
              <a:avLst/>
            </a:prstGeom>
            <a:noFill/>
            <a:ln w="12700">
              <a:solidFill>
                <a:schemeClr val="tx2"/>
              </a:solidFill>
            </a:ln>
          </p:spPr>
          <p:style>
            <a:lnRef idx="2">
              <a:schemeClr val="dk1"/>
            </a:lnRef>
            <a:fillRef idx="1">
              <a:schemeClr val="lt1"/>
            </a:fillRef>
            <a:effectRef idx="0">
              <a:schemeClr val="dk1"/>
            </a:effectRef>
            <a:fontRef idx="minor">
              <a:schemeClr val="dk1"/>
            </a:fontRef>
          </p:style>
          <p:txBody>
            <a:bodyPr tIns="91440" rIns="182880" bIns="91440" rtlCol="0" anchor="ctr" anchorCtr="0"/>
            <a:lstStyle/>
            <a:p>
              <a:pPr marL="0" marR="0" lvl="0" indent="0" defTabSz="914400" rtl="0" eaLnBrk="1" fontAlgn="auto" latinLnBrk="0" hangingPunct="1">
                <a:lnSpc>
                  <a:spcPct val="125000"/>
                </a:lnSpc>
                <a:spcBef>
                  <a:spcPts val="0"/>
                </a:spcBef>
                <a:spcAft>
                  <a:spcPts val="0"/>
                </a:spcAft>
                <a:buClr>
                  <a:srgbClr val="646464"/>
                </a:buClr>
                <a:buSzTx/>
                <a:buFontTx/>
                <a:buNone/>
                <a:tabLst/>
                <a:defRPr/>
              </a:pPr>
              <a:r>
                <a:rPr kumimoji="0" lang="en-US" i="0" u="none" strike="noStrike" kern="1200" cap="none" spc="0" normalizeH="0" baseline="0" noProof="0" dirty="0">
                  <a:ln>
                    <a:noFill/>
                  </a:ln>
                  <a:solidFill>
                    <a:schemeClr val="bg1"/>
                  </a:solidFill>
                  <a:effectLst/>
                  <a:uLnTx/>
                  <a:uFillTx/>
                  <a:latin typeface="+mj-lt"/>
                  <a:ea typeface="Arial"/>
                  <a:cs typeface="Times New Roman"/>
                </a:rPr>
                <a:t>For tax years beginning after December 31, 2017, Section 4960 imposes a 21% excise tax on (1) remuneration in excess of $1m paid for a tax year or (2) any “excess parachute payments” paid to “covered employees” of any applicable tax-exempt organization (ATEO) or related organization.</a:t>
              </a:r>
            </a:p>
          </p:txBody>
        </p:sp>
        <p:sp>
          <p:nvSpPr>
            <p:cNvPr id="2" name="Rectangle 1">
              <a:extLst>
                <a:ext uri="{FF2B5EF4-FFF2-40B4-BE49-F238E27FC236}">
                  <a16:creationId xmlns:a16="http://schemas.microsoft.com/office/drawing/2014/main" id="{3BF316FF-8832-0347-AB60-FCE7CD091345}"/>
                </a:ext>
              </a:extLst>
            </p:cNvPr>
            <p:cNvSpPr/>
            <p:nvPr/>
          </p:nvSpPr>
          <p:spPr>
            <a:xfrm>
              <a:off x="4837473" y="1829910"/>
              <a:ext cx="73152" cy="258588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Tree>
    <p:extLst>
      <p:ext uri="{BB962C8B-B14F-4D97-AF65-F5344CB8AC3E}">
        <p14:creationId xmlns:p14="http://schemas.microsoft.com/office/powerpoint/2010/main" val="110635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AC060D8-BA65-4D41-B321-2CE45B2171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Object 11" hidden="1">
                        <a:extLst>
                          <a:ext uri="{FF2B5EF4-FFF2-40B4-BE49-F238E27FC236}">
                            <a16:creationId xmlns:a16="http://schemas.microsoft.com/office/drawing/2014/main" id="{9AC060D8-BA65-4D41-B321-2CE45B2171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05994E-515A-46A1-8846-8F4ACC1C0AB6}"/>
              </a:ext>
            </a:extLst>
          </p:cNvPr>
          <p:cNvSpPr>
            <a:spLocks noGrp="1"/>
          </p:cNvSpPr>
          <p:nvPr>
            <p:ph type="title"/>
          </p:nvPr>
        </p:nvSpPr>
        <p:spPr>
          <a:xfrm>
            <a:off x="457202" y="294200"/>
            <a:ext cx="5210174" cy="590400"/>
          </a:xfrm>
        </p:spPr>
        <p:txBody>
          <a:bodyPr vert="horz"/>
          <a:lstStyle/>
          <a:p>
            <a:r>
              <a:rPr lang="en-US" dirty="0"/>
              <a:t>Section 4960 guidance</a:t>
            </a:r>
          </a:p>
        </p:txBody>
      </p:sp>
      <p:sp>
        <p:nvSpPr>
          <p:cNvPr id="5" name="Content Placeholder 4">
            <a:extLst>
              <a:ext uri="{FF2B5EF4-FFF2-40B4-BE49-F238E27FC236}">
                <a16:creationId xmlns:a16="http://schemas.microsoft.com/office/drawing/2014/main" id="{8EBB558B-80C7-40B1-90E2-C5B85B9CEDB2}"/>
              </a:ext>
            </a:extLst>
          </p:cNvPr>
          <p:cNvSpPr>
            <a:spLocks noGrp="1"/>
          </p:cNvSpPr>
          <p:nvPr>
            <p:ph idx="1"/>
          </p:nvPr>
        </p:nvSpPr>
        <p:spPr>
          <a:xfrm>
            <a:off x="457201" y="1137920"/>
            <a:ext cx="5210174" cy="4947920"/>
          </a:xfrm>
        </p:spPr>
        <p:txBody>
          <a:bodyPr/>
          <a:lstStyle/>
          <a:p>
            <a:r>
              <a:rPr lang="en-US" dirty="0"/>
              <a:t>Final regulations generally apply to taxable years beginning after December 31, 2021.</a:t>
            </a:r>
          </a:p>
          <a:p>
            <a:r>
              <a:rPr lang="en-US" dirty="0"/>
              <a:t>Since then, taxpayers may have relied on:</a:t>
            </a:r>
          </a:p>
          <a:p>
            <a:pPr lvl="1"/>
            <a:r>
              <a:rPr lang="en-US" dirty="0"/>
              <a:t>Reasonable, good faith interpretations of the statute that include consideration of any relevant legislative history</a:t>
            </a:r>
          </a:p>
          <a:p>
            <a:pPr lvl="1"/>
            <a:r>
              <a:rPr lang="en-US" dirty="0"/>
              <a:t>Notice 2019-09 in its entirety</a:t>
            </a:r>
          </a:p>
          <a:p>
            <a:pPr lvl="1"/>
            <a:r>
              <a:rPr lang="en-US" dirty="0"/>
              <a:t>Proposed regulations in their entirety</a:t>
            </a:r>
          </a:p>
          <a:p>
            <a:pPr lvl="1"/>
            <a:r>
              <a:rPr lang="en-US" dirty="0"/>
              <a:t>Final regulations in their entirety</a:t>
            </a:r>
          </a:p>
          <a:p>
            <a:pPr lvl="1"/>
            <a:endParaRPr lang="en-US" dirty="0"/>
          </a:p>
        </p:txBody>
      </p:sp>
    </p:spTree>
    <p:extLst>
      <p:ext uri="{BB962C8B-B14F-4D97-AF65-F5344CB8AC3E}">
        <p14:creationId xmlns:p14="http://schemas.microsoft.com/office/powerpoint/2010/main" val="2816169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3Izahu33z1iu4MDDbjItV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ICUGikfgFFvO8IRjKlk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1Bb4RU5su1M5m6FX4HH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1Bb4RU5su1M5m6FX4HH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light background">
  <a:themeElements>
    <a:clrScheme name="Custom 55">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32C3AC-70F0-441C-A87F-9F008A8575BF}">
  <ds:schemaRefs>
    <ds:schemaRef ds:uri="http://schemas.microsoft.com/sharepoint/v3/contenttype/forms"/>
  </ds:schemaRefs>
</ds:datastoreItem>
</file>

<file path=customXml/itemProps2.xml><?xml version="1.0" encoding="utf-8"?>
<ds:datastoreItem xmlns:ds="http://schemas.openxmlformats.org/officeDocument/2006/customXml" ds:itemID="{88D80EE1-EFE7-4532-B121-28F4D23ED026}">
  <ds:schemaRefs>
    <ds:schemaRef ds:uri="837f61bc-e404-496a-87c4-fe63c67275c1"/>
    <ds:schemaRef ds:uri="http://purl.org/dc/elements/1.1/"/>
    <ds:schemaRef ds:uri="http://schemas.microsoft.com/office/2006/metadata/properties"/>
    <ds:schemaRef ds:uri="fb0825ad-cc8b-43e1-8337-5e6706acaec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A6ADC60-872B-414A-8780-2AB41844C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EY regular presentation 2015 v1</Template>
  <TotalTime>0</TotalTime>
  <Words>3985</Words>
  <Application>Microsoft Office PowerPoint</Application>
  <PresentationFormat>On-screen Show (4:3)</PresentationFormat>
  <Paragraphs>434</Paragraphs>
  <Slides>47</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EYInterstate</vt:lpstr>
      <vt:lpstr>EYInterstate Light</vt:lpstr>
      <vt:lpstr>Segoe UI</vt:lpstr>
      <vt:lpstr>EY light background</vt:lpstr>
      <vt:lpstr>think-cell Slide</vt:lpstr>
      <vt:lpstr>Future tax leaders — employment tax update</vt:lpstr>
      <vt:lpstr>Disclaimer</vt:lpstr>
      <vt:lpstr>Presenters</vt:lpstr>
      <vt:lpstr>CPE Credit</vt:lpstr>
      <vt:lpstr>Objectives</vt:lpstr>
      <vt:lpstr>Agenda</vt:lpstr>
      <vt:lpstr>PowerPoint Presentation</vt:lpstr>
      <vt:lpstr>Section 4960 overview</vt:lpstr>
      <vt:lpstr>Section 4960 guidance</vt:lpstr>
      <vt:lpstr>Section 4960 remuneration</vt:lpstr>
      <vt:lpstr>Section 4960 enforcement activity</vt:lpstr>
      <vt:lpstr>Polling question 1</vt:lpstr>
      <vt:lpstr>Interesting Section 4960 issues</vt:lpstr>
      <vt:lpstr>PowerPoint Presentation</vt:lpstr>
      <vt:lpstr>The CARES Act revisited — the ERC and Section 127</vt:lpstr>
      <vt:lpstr>Employment tax updates</vt:lpstr>
      <vt:lpstr>Polling question 2</vt:lpstr>
      <vt:lpstr>PowerPoint Presentation</vt:lpstr>
      <vt:lpstr>Form 990, Part VII compensation reporting</vt:lpstr>
      <vt:lpstr>Form 990, Part VII compensation reporting (cont.)</vt:lpstr>
      <vt:lpstr>Form 990, Part VII compensation reporting (cont.)</vt:lpstr>
      <vt:lpstr>Calendar vs. fiscal year</vt:lpstr>
      <vt:lpstr>Polling question 3</vt:lpstr>
      <vt:lpstr>Form 990, Schedule J — Compensation Information</vt:lpstr>
      <vt:lpstr>Form 990, Schedule J — Compensation Information (cont.)  </vt:lpstr>
      <vt:lpstr>Form 990, Schedule J — Compensation Information (cont.)</vt:lpstr>
      <vt:lpstr>Form 990, Schedule J — Compensation Information (cont.)</vt:lpstr>
      <vt:lpstr>Form 990, Schedule J — Compensation Information (cont.)</vt:lpstr>
      <vt:lpstr>Form 990, Schedule J — Compensation Information (cont.)</vt:lpstr>
      <vt:lpstr>Polling question 4</vt:lpstr>
      <vt:lpstr>PowerPoint Presentation</vt:lpstr>
      <vt:lpstr>Form 990 compensation reporting to avoid automatic excess benefit transactions</vt:lpstr>
      <vt:lpstr>Form 990 compensation reporting to avoid automatic excess benefit transactions (cont.)</vt:lpstr>
      <vt:lpstr>Form 990 compensation reporting to avoid automatic excess benefit transactions (cont.)</vt:lpstr>
      <vt:lpstr>Form 990 compensation reporting to avoid automatic excess benefit transactions (cont.)</vt:lpstr>
      <vt:lpstr>Form 990 compensation reporting to avoid automatic excess benefit transactions (cont.)</vt:lpstr>
      <vt:lpstr>Form 990 compensation reporting to avoid automatic excess benefit transactions (cont.)</vt:lpstr>
      <vt:lpstr>Polling question 5</vt:lpstr>
      <vt:lpstr>PowerPoint Presentation</vt:lpstr>
      <vt:lpstr>Remote worker tax policy considerations</vt:lpstr>
      <vt:lpstr>Why does the remote worker’s physical location matter?</vt:lpstr>
      <vt:lpstr>Full-time remote worker  </vt:lpstr>
      <vt:lpstr>Polling question 6</vt:lpstr>
      <vt:lpstr>Does a remote worker create nexus for purposes beyond payroll taxes? </vt:lpstr>
      <vt:lpstr>Options to consider for managing remote worker payroll and compliance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2204-4007639 Future Tax Leaders Program pres v4</dc:title>
  <dc:creator/>
  <cp:keywords/>
  <cp:lastModifiedBy/>
  <cp:revision>1</cp:revision>
  <dcterms:created xsi:type="dcterms:W3CDTF">2016-12-19T11:32:50Z</dcterms:created>
  <dcterms:modified xsi:type="dcterms:W3CDTF">2024-04-26T14:54:31Z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2022-04-12T21:15:49Z</vt:filetime>
  </property>
  <property fmtid="{D5CDD505-2E9C-101B-9397-08002B2CF9AE}" pid="12" name="ContentTypeId">
    <vt:lpwstr>0x0101002E79A584A6DCB849A1E5CA596A7D852E</vt:lpwstr>
  </property>
</Properties>
</file>